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5" r:id="rId3"/>
    <p:sldId id="257" r:id="rId4"/>
    <p:sldId id="258" r:id="rId5"/>
    <p:sldId id="268" r:id="rId6"/>
    <p:sldId id="259" r:id="rId7"/>
    <p:sldId id="260" r:id="rId8"/>
    <p:sldId id="261" r:id="rId9"/>
    <p:sldId id="263" r:id="rId10"/>
    <p:sldId id="264" r:id="rId11"/>
    <p:sldId id="265" r:id="rId12"/>
    <p:sldId id="266" r:id="rId13"/>
    <p:sldId id="267"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4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4F9166-6809-4D16-8BF6-A95B8F616F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a:extLst>
              <a:ext uri="{FF2B5EF4-FFF2-40B4-BE49-F238E27FC236}">
                <a16:creationId xmlns:a16="http://schemas.microsoft.com/office/drawing/2014/main" id="{15E912A1-67D4-49A3-A1A6-4068D28D86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HK"/>
          </a:p>
        </p:txBody>
      </p:sp>
      <p:sp>
        <p:nvSpPr>
          <p:cNvPr id="4" name="Footer Placeholder 3">
            <a:extLst>
              <a:ext uri="{FF2B5EF4-FFF2-40B4-BE49-F238E27FC236}">
                <a16:creationId xmlns:a16="http://schemas.microsoft.com/office/drawing/2014/main" id="{0165A03C-6569-4E31-9302-B0235B2935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5" name="Slide Number Placeholder 4">
            <a:extLst>
              <a:ext uri="{FF2B5EF4-FFF2-40B4-BE49-F238E27FC236}">
                <a16:creationId xmlns:a16="http://schemas.microsoft.com/office/drawing/2014/main" id="{EDF61E53-679F-4BE3-BEBD-2C57766F9D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44748D-056E-4D8B-9312-1AF42B537C9F}" type="slidenum">
              <a:rPr lang="en-HK" smtClean="0"/>
              <a:t>‹#›</a:t>
            </a:fld>
            <a:endParaRPr lang="en-HK"/>
          </a:p>
        </p:txBody>
      </p:sp>
    </p:spTree>
    <p:extLst>
      <p:ext uri="{BB962C8B-B14F-4D97-AF65-F5344CB8AC3E}">
        <p14:creationId xmlns:p14="http://schemas.microsoft.com/office/powerpoint/2010/main" val="13081549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BD9BD-C224-42EE-9F13-6175E281DF71}" type="slidenum">
              <a:rPr lang="en-HK" smtClean="0"/>
              <a:t>‹#›</a:t>
            </a:fld>
            <a:endParaRPr lang="en-HK"/>
          </a:p>
        </p:txBody>
      </p:sp>
    </p:spTree>
    <p:extLst>
      <p:ext uri="{BB962C8B-B14F-4D97-AF65-F5344CB8AC3E}">
        <p14:creationId xmlns:p14="http://schemas.microsoft.com/office/powerpoint/2010/main" val="42540819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6</a:t>
            </a:fld>
            <a:endParaRPr lang="en-HK"/>
          </a:p>
        </p:txBody>
      </p:sp>
      <p:sp>
        <p:nvSpPr>
          <p:cNvPr id="5" name="Date Placeholder 4">
            <a:extLst>
              <a:ext uri="{FF2B5EF4-FFF2-40B4-BE49-F238E27FC236}">
                <a16:creationId xmlns:a16="http://schemas.microsoft.com/office/drawing/2014/main" id="{C89C0D46-1FB1-480D-8CEC-25C937280FBB}"/>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993033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15</a:t>
            </a:fld>
            <a:endParaRPr lang="en-HK"/>
          </a:p>
        </p:txBody>
      </p:sp>
      <p:sp>
        <p:nvSpPr>
          <p:cNvPr id="5" name="Date Placeholder 4">
            <a:extLst>
              <a:ext uri="{FF2B5EF4-FFF2-40B4-BE49-F238E27FC236}">
                <a16:creationId xmlns:a16="http://schemas.microsoft.com/office/drawing/2014/main" id="{5B0D68DB-9D0F-4AAC-9C05-DB0FB13438F8}"/>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224271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7</a:t>
            </a:fld>
            <a:endParaRPr lang="en-HK"/>
          </a:p>
        </p:txBody>
      </p:sp>
      <p:sp>
        <p:nvSpPr>
          <p:cNvPr id="5" name="Date Placeholder 4">
            <a:extLst>
              <a:ext uri="{FF2B5EF4-FFF2-40B4-BE49-F238E27FC236}">
                <a16:creationId xmlns:a16="http://schemas.microsoft.com/office/drawing/2014/main" id="{3CABEBE9-71AD-41B3-8F76-B92D000E022D}"/>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206713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8</a:t>
            </a:fld>
            <a:endParaRPr lang="en-HK"/>
          </a:p>
        </p:txBody>
      </p:sp>
      <p:sp>
        <p:nvSpPr>
          <p:cNvPr id="5" name="Date Placeholder 4">
            <a:extLst>
              <a:ext uri="{FF2B5EF4-FFF2-40B4-BE49-F238E27FC236}">
                <a16:creationId xmlns:a16="http://schemas.microsoft.com/office/drawing/2014/main" id="{F7452769-BD1E-4F38-A4B0-3E95A31B4A2C}"/>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24381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9</a:t>
            </a:fld>
            <a:endParaRPr lang="en-HK"/>
          </a:p>
        </p:txBody>
      </p:sp>
      <p:sp>
        <p:nvSpPr>
          <p:cNvPr id="5" name="Date Placeholder 4">
            <a:extLst>
              <a:ext uri="{FF2B5EF4-FFF2-40B4-BE49-F238E27FC236}">
                <a16:creationId xmlns:a16="http://schemas.microsoft.com/office/drawing/2014/main" id="{2F40C572-2968-49B4-8776-74724A47B5CE}"/>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94699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10</a:t>
            </a:fld>
            <a:endParaRPr lang="en-HK"/>
          </a:p>
        </p:txBody>
      </p:sp>
      <p:sp>
        <p:nvSpPr>
          <p:cNvPr id="5" name="Date Placeholder 4">
            <a:extLst>
              <a:ext uri="{FF2B5EF4-FFF2-40B4-BE49-F238E27FC236}">
                <a16:creationId xmlns:a16="http://schemas.microsoft.com/office/drawing/2014/main" id="{33870D52-35D1-42C2-9FAE-1AF09FD5866B}"/>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975035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11</a:t>
            </a:fld>
            <a:endParaRPr lang="en-HK"/>
          </a:p>
        </p:txBody>
      </p:sp>
      <p:sp>
        <p:nvSpPr>
          <p:cNvPr id="5" name="Date Placeholder 4">
            <a:extLst>
              <a:ext uri="{FF2B5EF4-FFF2-40B4-BE49-F238E27FC236}">
                <a16:creationId xmlns:a16="http://schemas.microsoft.com/office/drawing/2014/main" id="{DD9EE6D8-5756-4EB9-978C-7030B2C51DC7}"/>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69266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12</a:t>
            </a:fld>
            <a:endParaRPr lang="en-HK"/>
          </a:p>
        </p:txBody>
      </p:sp>
      <p:sp>
        <p:nvSpPr>
          <p:cNvPr id="5" name="Date Placeholder 4">
            <a:extLst>
              <a:ext uri="{FF2B5EF4-FFF2-40B4-BE49-F238E27FC236}">
                <a16:creationId xmlns:a16="http://schemas.microsoft.com/office/drawing/2014/main" id="{9B421E8F-181E-4BED-B32F-7E879B2F00EB}"/>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265232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13</a:t>
            </a:fld>
            <a:endParaRPr lang="en-HK"/>
          </a:p>
        </p:txBody>
      </p:sp>
      <p:sp>
        <p:nvSpPr>
          <p:cNvPr id="5" name="Date Placeholder 4">
            <a:extLst>
              <a:ext uri="{FF2B5EF4-FFF2-40B4-BE49-F238E27FC236}">
                <a16:creationId xmlns:a16="http://schemas.microsoft.com/office/drawing/2014/main" id="{B0130D17-D677-440D-AB02-2C45747B0E97}"/>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68146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14</a:t>
            </a:fld>
            <a:endParaRPr lang="en-HK"/>
          </a:p>
        </p:txBody>
      </p:sp>
      <p:sp>
        <p:nvSpPr>
          <p:cNvPr id="5" name="Date Placeholder 4">
            <a:extLst>
              <a:ext uri="{FF2B5EF4-FFF2-40B4-BE49-F238E27FC236}">
                <a16:creationId xmlns:a16="http://schemas.microsoft.com/office/drawing/2014/main" id="{9A51110E-3922-4037-A497-0C795341319E}"/>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69044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849F-D5E1-4023-B0EC-CA7C88DA3E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391FF6A4-D0EF-449A-8BB6-3A13EB5AD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5CAD562A-474B-4B8E-BF63-AF1580FA4ACD}"/>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06C5DA64-4205-444F-84B4-C26469E45B7D}"/>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84A48D63-06B2-4B5E-A6EC-A28E20474BFE}"/>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60878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03D71-3C2A-40A2-8CF4-DE95EA6FF8B7}"/>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E3C77E59-D62C-4901-8C37-4B443BF572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03654900-D34E-4FE2-981E-4FFDF89C1839}"/>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C9AB36D4-0075-48FC-82E6-CBF599EB4468}"/>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A49902D8-70A6-4C99-989D-703085682C3C}"/>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55666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7AC87-EA45-4F84-BD93-F09A53A7F0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051D050C-996D-4957-82A9-20A1F1DFA8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E182AFD4-69A9-48B3-9E17-72DB89076881}"/>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26FDAA59-45E6-4229-8760-D5B385550D32}"/>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C9FCF83B-04BD-4B50-8A0B-BEEB53F2D48F}"/>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31685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4BA2-CCED-432B-AC86-7AB2D07B5CED}"/>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429C538E-6BEB-4002-BA09-70C8793CE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6EFAB929-2391-4DEA-AC37-F30AB3840DB4}"/>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13B40325-6177-4A59-A833-B0CE9AB51CA3}"/>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6EA2B0E7-C4A6-47DC-A4E3-BB194ACB8D2D}"/>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73111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1BF7-C0AD-407A-BD42-4EF98538D8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D63817A4-7A74-47A6-A2CB-E6432C0835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6F6FC5-107A-4EA0-87C4-BFC5C612F683}"/>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6D7B8289-702A-4045-A728-175D0631B1A4}"/>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D76D20A3-3C26-4E26-AE44-2B1471AC291A}"/>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97080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7099-C0D4-47DB-8BC0-4CDE7210CBA2}"/>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F5614BFD-2374-4849-B063-235EADDD5C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1B35C1C6-7357-478D-A8DD-75C5E90CA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0496EBC4-9E2C-485C-A759-6396A2E93ED3}"/>
              </a:ext>
            </a:extLst>
          </p:cNvPr>
          <p:cNvSpPr>
            <a:spLocks noGrp="1"/>
          </p:cNvSpPr>
          <p:nvPr>
            <p:ph type="dt" sz="half" idx="10"/>
          </p:nvPr>
        </p:nvSpPr>
        <p:spPr/>
        <p:txBody>
          <a:bodyPr/>
          <a:lstStyle/>
          <a:p>
            <a:endParaRPr lang="en-HK"/>
          </a:p>
        </p:txBody>
      </p:sp>
      <p:sp>
        <p:nvSpPr>
          <p:cNvPr id="6" name="Footer Placeholder 5">
            <a:extLst>
              <a:ext uri="{FF2B5EF4-FFF2-40B4-BE49-F238E27FC236}">
                <a16:creationId xmlns:a16="http://schemas.microsoft.com/office/drawing/2014/main" id="{E0E1121F-C59E-4075-BCE7-4823BFCF70A0}"/>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2EAAC4DE-AB47-41CB-B681-33608B7B2918}"/>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80551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14D-B6FD-4BDB-A00D-4F0FDA71ADB2}"/>
              </a:ext>
            </a:extLst>
          </p:cNvPr>
          <p:cNvSpPr>
            <a:spLocks noGrp="1"/>
          </p:cNvSpPr>
          <p:nvPr>
            <p:ph type="title"/>
          </p:nvPr>
        </p:nvSpPr>
        <p:spPr>
          <a:xfrm>
            <a:off x="839788" y="365125"/>
            <a:ext cx="105156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2219683C-CFC9-4E2A-9469-7C41FFF36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55529-36A7-4AD1-AC68-A743022FC8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6555D9B9-29AB-4951-A10E-0996F7CC68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DF182C-2A86-40A0-9F37-A376CD15C0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DDE5487B-92B0-4703-AB78-3528E89298F2}"/>
              </a:ext>
            </a:extLst>
          </p:cNvPr>
          <p:cNvSpPr>
            <a:spLocks noGrp="1"/>
          </p:cNvSpPr>
          <p:nvPr>
            <p:ph type="dt" sz="half" idx="10"/>
          </p:nvPr>
        </p:nvSpPr>
        <p:spPr/>
        <p:txBody>
          <a:bodyPr/>
          <a:lstStyle/>
          <a:p>
            <a:endParaRPr lang="en-HK"/>
          </a:p>
        </p:txBody>
      </p:sp>
      <p:sp>
        <p:nvSpPr>
          <p:cNvPr id="8" name="Footer Placeholder 7">
            <a:extLst>
              <a:ext uri="{FF2B5EF4-FFF2-40B4-BE49-F238E27FC236}">
                <a16:creationId xmlns:a16="http://schemas.microsoft.com/office/drawing/2014/main" id="{7B65CCE9-D4DC-4E94-8755-A2160C7F2A7F}"/>
              </a:ext>
            </a:extLst>
          </p:cNvPr>
          <p:cNvSpPr>
            <a:spLocks noGrp="1"/>
          </p:cNvSpPr>
          <p:nvPr>
            <p:ph type="ftr" sz="quarter" idx="11"/>
          </p:nvPr>
        </p:nvSpPr>
        <p:spPr/>
        <p:txBody>
          <a:bodyPr/>
          <a:lstStyle/>
          <a:p>
            <a:endParaRPr lang="en-HK"/>
          </a:p>
        </p:txBody>
      </p:sp>
      <p:sp>
        <p:nvSpPr>
          <p:cNvPr id="9" name="Slide Number Placeholder 8">
            <a:extLst>
              <a:ext uri="{FF2B5EF4-FFF2-40B4-BE49-F238E27FC236}">
                <a16:creationId xmlns:a16="http://schemas.microsoft.com/office/drawing/2014/main" id="{5088D227-450C-4CC5-BFF6-2E8818863EA5}"/>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8415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8ED9-DC3C-402E-8190-880F38579BEE}"/>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C7D15966-CDBC-48C0-A8B8-912774D7294A}"/>
              </a:ext>
            </a:extLst>
          </p:cNvPr>
          <p:cNvSpPr>
            <a:spLocks noGrp="1"/>
          </p:cNvSpPr>
          <p:nvPr>
            <p:ph type="dt" sz="half" idx="10"/>
          </p:nvPr>
        </p:nvSpPr>
        <p:spPr/>
        <p:txBody>
          <a:bodyPr/>
          <a:lstStyle/>
          <a:p>
            <a:endParaRPr lang="en-HK"/>
          </a:p>
        </p:txBody>
      </p:sp>
      <p:sp>
        <p:nvSpPr>
          <p:cNvPr id="4" name="Footer Placeholder 3">
            <a:extLst>
              <a:ext uri="{FF2B5EF4-FFF2-40B4-BE49-F238E27FC236}">
                <a16:creationId xmlns:a16="http://schemas.microsoft.com/office/drawing/2014/main" id="{5CE494E7-D828-441D-A38D-268E8A9750C7}"/>
              </a:ext>
            </a:extLst>
          </p:cNvPr>
          <p:cNvSpPr>
            <a:spLocks noGrp="1"/>
          </p:cNvSpPr>
          <p:nvPr>
            <p:ph type="ftr" sz="quarter" idx="11"/>
          </p:nvPr>
        </p:nvSpPr>
        <p:spPr/>
        <p:txBody>
          <a:bodyPr/>
          <a:lstStyle/>
          <a:p>
            <a:endParaRPr lang="en-HK"/>
          </a:p>
        </p:txBody>
      </p:sp>
      <p:sp>
        <p:nvSpPr>
          <p:cNvPr id="5" name="Slide Number Placeholder 4">
            <a:extLst>
              <a:ext uri="{FF2B5EF4-FFF2-40B4-BE49-F238E27FC236}">
                <a16:creationId xmlns:a16="http://schemas.microsoft.com/office/drawing/2014/main" id="{54470669-090B-437D-8B44-15EAD15AEA6F}"/>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268206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2D3A6-FCEF-4EAF-BBC8-11442234B976}"/>
              </a:ext>
            </a:extLst>
          </p:cNvPr>
          <p:cNvSpPr>
            <a:spLocks noGrp="1"/>
          </p:cNvSpPr>
          <p:nvPr>
            <p:ph type="dt" sz="half" idx="10"/>
          </p:nvPr>
        </p:nvSpPr>
        <p:spPr/>
        <p:txBody>
          <a:bodyPr/>
          <a:lstStyle/>
          <a:p>
            <a:endParaRPr lang="en-HK"/>
          </a:p>
        </p:txBody>
      </p:sp>
      <p:sp>
        <p:nvSpPr>
          <p:cNvPr id="3" name="Footer Placeholder 2">
            <a:extLst>
              <a:ext uri="{FF2B5EF4-FFF2-40B4-BE49-F238E27FC236}">
                <a16:creationId xmlns:a16="http://schemas.microsoft.com/office/drawing/2014/main" id="{172C1242-8A6C-4916-B00F-9366B538E9E1}"/>
              </a:ext>
            </a:extLst>
          </p:cNvPr>
          <p:cNvSpPr>
            <a:spLocks noGrp="1"/>
          </p:cNvSpPr>
          <p:nvPr>
            <p:ph type="ftr" sz="quarter" idx="11"/>
          </p:nvPr>
        </p:nvSpPr>
        <p:spPr/>
        <p:txBody>
          <a:bodyPr/>
          <a:lstStyle/>
          <a:p>
            <a:endParaRPr lang="en-HK"/>
          </a:p>
        </p:txBody>
      </p:sp>
      <p:sp>
        <p:nvSpPr>
          <p:cNvPr id="4" name="Slide Number Placeholder 3">
            <a:extLst>
              <a:ext uri="{FF2B5EF4-FFF2-40B4-BE49-F238E27FC236}">
                <a16:creationId xmlns:a16="http://schemas.microsoft.com/office/drawing/2014/main" id="{169A27D6-A687-40F4-A7EF-46FF448FDCDE}"/>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31917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92F9-2BAA-41B2-8E26-54999EF2A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59CB78E7-B5D3-449A-A8C5-2448E0B7DC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7A3689CF-888D-49A8-A956-0794EEC99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FE0D9-7191-4049-932D-355A5613DB0A}"/>
              </a:ext>
            </a:extLst>
          </p:cNvPr>
          <p:cNvSpPr>
            <a:spLocks noGrp="1"/>
          </p:cNvSpPr>
          <p:nvPr>
            <p:ph type="dt" sz="half" idx="10"/>
          </p:nvPr>
        </p:nvSpPr>
        <p:spPr/>
        <p:txBody>
          <a:bodyPr/>
          <a:lstStyle/>
          <a:p>
            <a:endParaRPr lang="en-HK"/>
          </a:p>
        </p:txBody>
      </p:sp>
      <p:sp>
        <p:nvSpPr>
          <p:cNvPr id="6" name="Footer Placeholder 5">
            <a:extLst>
              <a:ext uri="{FF2B5EF4-FFF2-40B4-BE49-F238E27FC236}">
                <a16:creationId xmlns:a16="http://schemas.microsoft.com/office/drawing/2014/main" id="{74C77CB6-9C0F-47FD-837B-AD7A1BC911D4}"/>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E8A4E292-B31F-401E-8CA5-545194B2937C}"/>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53957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985E-0D20-4ED3-91B7-A6BA929D9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F89E0BF4-9EA9-4384-B3D8-C3CB0A1925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a:p>
        </p:txBody>
      </p:sp>
      <p:sp>
        <p:nvSpPr>
          <p:cNvPr id="4" name="Text Placeholder 3">
            <a:extLst>
              <a:ext uri="{FF2B5EF4-FFF2-40B4-BE49-F238E27FC236}">
                <a16:creationId xmlns:a16="http://schemas.microsoft.com/office/drawing/2014/main" id="{D628B118-21EC-42B0-A9FF-2A51718FE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F7312-9CC2-446C-9515-E55B6E6D54CB}"/>
              </a:ext>
            </a:extLst>
          </p:cNvPr>
          <p:cNvSpPr>
            <a:spLocks noGrp="1"/>
          </p:cNvSpPr>
          <p:nvPr>
            <p:ph type="dt" sz="half" idx="10"/>
          </p:nvPr>
        </p:nvSpPr>
        <p:spPr/>
        <p:txBody>
          <a:bodyPr/>
          <a:lstStyle/>
          <a:p>
            <a:endParaRPr lang="en-HK"/>
          </a:p>
        </p:txBody>
      </p:sp>
      <p:sp>
        <p:nvSpPr>
          <p:cNvPr id="6" name="Footer Placeholder 5">
            <a:extLst>
              <a:ext uri="{FF2B5EF4-FFF2-40B4-BE49-F238E27FC236}">
                <a16:creationId xmlns:a16="http://schemas.microsoft.com/office/drawing/2014/main" id="{A978CACB-CB04-4C9B-BF28-FAFA913418D9}"/>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BA4242A7-AC8F-46FD-A3E1-07443DDD65DC}"/>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2556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3560B-7572-49DE-BD52-F5D4C2418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8900C7B5-2888-4DAC-8E4E-3E0600456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F445B8DF-1C48-403D-95BA-36C1E49A36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HK"/>
          </a:p>
        </p:txBody>
      </p:sp>
      <p:sp>
        <p:nvSpPr>
          <p:cNvPr id="5" name="Footer Placeholder 4">
            <a:extLst>
              <a:ext uri="{FF2B5EF4-FFF2-40B4-BE49-F238E27FC236}">
                <a16:creationId xmlns:a16="http://schemas.microsoft.com/office/drawing/2014/main" id="{4952F957-467E-48E1-B3F5-8FFD6279F4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E39D6B0A-F976-433B-A4B0-33AD728C5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C175D-76EB-4D6C-A62B-A1AA00281EE5}" type="slidenum">
              <a:rPr lang="en-HK" smtClean="0"/>
              <a:t>‹#›</a:t>
            </a:fld>
            <a:endParaRPr lang="en-HK"/>
          </a:p>
        </p:txBody>
      </p:sp>
    </p:spTree>
    <p:extLst>
      <p:ext uri="{BB962C8B-B14F-4D97-AF65-F5344CB8AC3E}">
        <p14:creationId xmlns:p14="http://schemas.microsoft.com/office/powerpoint/2010/main" val="182714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E542-5F70-4A3D-B8B4-2066D30EDA71}"/>
              </a:ext>
            </a:extLst>
          </p:cNvPr>
          <p:cNvSpPr>
            <a:spLocks noGrp="1"/>
          </p:cNvSpPr>
          <p:nvPr>
            <p:ph type="ctrTitle"/>
          </p:nvPr>
        </p:nvSpPr>
        <p:spPr/>
        <p:txBody>
          <a:bodyPr/>
          <a:lstStyle/>
          <a:p>
            <a:r>
              <a:rPr lang="en-HK" dirty="0"/>
              <a:t>Create Performance Task</a:t>
            </a:r>
          </a:p>
        </p:txBody>
      </p:sp>
      <p:sp>
        <p:nvSpPr>
          <p:cNvPr id="3" name="Subtitle 2">
            <a:extLst>
              <a:ext uri="{FF2B5EF4-FFF2-40B4-BE49-F238E27FC236}">
                <a16:creationId xmlns:a16="http://schemas.microsoft.com/office/drawing/2014/main" id="{FD845EAC-FA9B-4B76-8EA1-77E277DF566A}"/>
              </a:ext>
            </a:extLst>
          </p:cNvPr>
          <p:cNvSpPr>
            <a:spLocks noGrp="1"/>
          </p:cNvSpPr>
          <p:nvPr>
            <p:ph type="subTitle" idx="1"/>
          </p:nvPr>
        </p:nvSpPr>
        <p:spPr/>
        <p:txBody>
          <a:bodyPr>
            <a:normAutofit/>
          </a:bodyPr>
          <a:lstStyle/>
          <a:p>
            <a:r>
              <a:rPr lang="en-HK" sz="3200" dirty="0"/>
              <a:t>Row 4 - Procedural Abstraction</a:t>
            </a:r>
          </a:p>
        </p:txBody>
      </p:sp>
    </p:spTree>
    <p:extLst>
      <p:ext uri="{BB962C8B-B14F-4D97-AF65-F5344CB8AC3E}">
        <p14:creationId xmlns:p14="http://schemas.microsoft.com/office/powerpoint/2010/main" val="3370069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565C6E-B278-49BA-9A8B-A9EA6827AC4D}"/>
              </a:ext>
            </a:extLst>
          </p:cNvPr>
          <p:cNvPicPr>
            <a:picLocks noChangeAspect="1"/>
          </p:cNvPicPr>
          <p:nvPr/>
        </p:nvPicPr>
        <p:blipFill>
          <a:blip r:embed="rId3"/>
          <a:stretch>
            <a:fillRect/>
          </a:stretch>
        </p:blipFill>
        <p:spPr>
          <a:xfrm>
            <a:off x="6170223" y="-11964"/>
            <a:ext cx="6010603" cy="2656724"/>
          </a:xfrm>
          <a:prstGeom prst="rect">
            <a:avLst/>
          </a:prstGeom>
        </p:spPr>
      </p:pic>
      <p:pic>
        <p:nvPicPr>
          <p:cNvPr id="5" name="Picture 4">
            <a:extLst>
              <a:ext uri="{FF2B5EF4-FFF2-40B4-BE49-F238E27FC236}">
                <a16:creationId xmlns:a16="http://schemas.microsoft.com/office/drawing/2014/main" id="{859AD8A3-8B54-4EE4-965D-FEC98AD5A017}"/>
              </a:ext>
            </a:extLst>
          </p:cNvPr>
          <p:cNvPicPr>
            <a:picLocks noChangeAspect="1"/>
          </p:cNvPicPr>
          <p:nvPr/>
        </p:nvPicPr>
        <p:blipFill>
          <a:blip r:embed="rId4"/>
          <a:stretch>
            <a:fillRect/>
          </a:stretch>
        </p:blipFill>
        <p:spPr>
          <a:xfrm>
            <a:off x="0" y="0"/>
            <a:ext cx="5701554" cy="1758800"/>
          </a:xfrm>
          <a:prstGeom prst="rect">
            <a:avLst/>
          </a:prstGeom>
        </p:spPr>
      </p:pic>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0" y="3707509"/>
            <a:ext cx="6013682" cy="1858984"/>
          </a:xfrm>
        </p:spPr>
        <p:txBody>
          <a:bodyPr>
            <a:noAutofit/>
          </a:bodyPr>
          <a:lstStyle/>
          <a:p>
            <a:pPr marL="0" indent="0">
              <a:buNone/>
            </a:pPr>
            <a:r>
              <a:rPr lang="en-US" sz="2400" dirty="0"/>
              <a:t>3.c.iii. </a:t>
            </a:r>
          </a:p>
          <a:p>
            <a:pPr marL="0" indent="0">
              <a:buNone/>
            </a:pPr>
            <a:r>
              <a:rPr lang="en-US" sz="2400" dirty="0"/>
              <a:t>The identified procedure decides whether the ball moves forward or if it gets sent back to the beginning based on what color the screen is.</a:t>
            </a:r>
          </a:p>
        </p:txBody>
      </p:sp>
      <p:sp>
        <p:nvSpPr>
          <p:cNvPr id="60" name="Content Placeholder 2">
            <a:extLst>
              <a:ext uri="{FF2B5EF4-FFF2-40B4-BE49-F238E27FC236}">
                <a16:creationId xmlns:a16="http://schemas.microsoft.com/office/drawing/2014/main" id="{B3200060-41C8-4AD1-AEED-7A6789F1DF2E}"/>
              </a:ext>
            </a:extLst>
          </p:cNvPr>
          <p:cNvSpPr txBox="1">
            <a:spLocks/>
          </p:cNvSpPr>
          <p:nvPr/>
        </p:nvSpPr>
        <p:spPr>
          <a:xfrm>
            <a:off x="6475413" y="2847668"/>
            <a:ext cx="5563796" cy="3095932"/>
          </a:xfrm>
          <a:prstGeom prst="rect">
            <a:avLst/>
          </a:prstGeom>
          <a:ln w="12700">
            <a:solidFill>
              <a:srgbClr val="FF0000"/>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includes two program code segments:</a:t>
            </a:r>
          </a:p>
          <a:p>
            <a:pPr marL="539750" lvl="1"/>
            <a:r>
              <a:rPr lang="en-US" sz="2000" dirty="0"/>
              <a:t>one showing a student-developed </a:t>
            </a:r>
            <a:r>
              <a:rPr lang="en-US" sz="2000" b="1" dirty="0"/>
              <a:t>procedure</a:t>
            </a:r>
            <a:r>
              <a:rPr lang="en-US" sz="2000" dirty="0"/>
              <a:t> with at least one </a:t>
            </a:r>
            <a:r>
              <a:rPr lang="en-US" sz="2000" b="1" dirty="0"/>
              <a:t>parameter</a:t>
            </a:r>
            <a:r>
              <a:rPr lang="en-US" sz="2000" dirty="0"/>
              <a:t> that has an </a:t>
            </a:r>
            <a:r>
              <a:rPr lang="en-US" sz="2000" b="1" dirty="0"/>
              <a:t>effect</a:t>
            </a:r>
            <a:r>
              <a:rPr lang="en-US" sz="2000" dirty="0"/>
              <a:t> on the functionality of the procedure.</a:t>
            </a:r>
          </a:p>
          <a:p>
            <a:pPr marL="539750" lvl="1"/>
            <a:r>
              <a:rPr lang="en-US" sz="2000" dirty="0"/>
              <a:t>one showing where the student-developed procedure is being </a:t>
            </a:r>
            <a:r>
              <a:rPr lang="en-US" sz="2000" b="1" dirty="0"/>
              <a:t>called</a:t>
            </a:r>
            <a:r>
              <a:rPr lang="en-US" sz="2000" dirty="0"/>
              <a:t>.</a:t>
            </a:r>
          </a:p>
          <a:p>
            <a:r>
              <a:rPr lang="en-US" sz="2400" dirty="0"/>
              <a:t>describes what the identified procedure </a:t>
            </a:r>
            <a:r>
              <a:rPr lang="en-US" sz="2400" b="1" dirty="0"/>
              <a:t>does</a:t>
            </a:r>
            <a:r>
              <a:rPr lang="en-US" sz="2400" dirty="0"/>
              <a:t> and how it </a:t>
            </a:r>
            <a:r>
              <a:rPr lang="en-US" sz="2400" b="1" dirty="0"/>
              <a:t>contributes to the overall functionality</a:t>
            </a:r>
            <a:r>
              <a:rPr lang="en-US" sz="2400" dirty="0"/>
              <a:t> of the program.</a:t>
            </a:r>
            <a:endParaRPr lang="en-HK" sz="24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701442" y="-27571"/>
            <a:ext cx="469006" cy="581472"/>
          </a:xfrm>
        </p:spPr>
        <p:txBody>
          <a:bodyPr>
            <a:noAutofit/>
          </a:bodyPr>
          <a:lstStyle/>
          <a:p>
            <a:pPr algn="ctr"/>
            <a:r>
              <a:rPr lang="en-US" b="1" dirty="0"/>
              <a:t>e</a:t>
            </a:r>
            <a:endParaRPr lang="en-HK" b="1" dirty="0"/>
          </a:p>
        </p:txBody>
      </p:sp>
      <p:sp>
        <p:nvSpPr>
          <p:cNvPr id="9" name="TextBox 33">
            <a:extLst>
              <a:ext uri="{FF2B5EF4-FFF2-40B4-BE49-F238E27FC236}">
                <a16:creationId xmlns:a16="http://schemas.microsoft.com/office/drawing/2014/main" id="{948F878F-979A-4DC6-B5DF-90D63604592A}"/>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1728022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3835CAD-1084-4DE2-B95E-003B342A28DF}"/>
              </a:ext>
            </a:extLst>
          </p:cNvPr>
          <p:cNvPicPr>
            <a:picLocks noChangeAspect="1"/>
          </p:cNvPicPr>
          <p:nvPr/>
        </p:nvPicPr>
        <p:blipFill>
          <a:blip r:embed="rId3"/>
          <a:stretch>
            <a:fillRect/>
          </a:stretch>
        </p:blipFill>
        <p:spPr>
          <a:xfrm>
            <a:off x="22643" y="15124"/>
            <a:ext cx="7730519" cy="2374329"/>
          </a:xfrm>
          <a:prstGeom prst="rect">
            <a:avLst/>
          </a:prstGeom>
        </p:spPr>
      </p:pic>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0" y="3707509"/>
            <a:ext cx="6096000" cy="1939078"/>
          </a:xfrm>
        </p:spPr>
        <p:txBody>
          <a:bodyPr>
            <a:noAutofit/>
          </a:bodyPr>
          <a:lstStyle/>
          <a:p>
            <a:pPr marL="0" indent="0">
              <a:buNone/>
            </a:pPr>
            <a:r>
              <a:rPr lang="en-US" sz="2400" dirty="0"/>
              <a:t>3.c.iii. </a:t>
            </a:r>
          </a:p>
          <a:p>
            <a:pPr marL="0" indent="0">
              <a:buNone/>
            </a:pPr>
            <a:r>
              <a:rPr lang="en-US" sz="2400" dirty="0"/>
              <a:t>The function is necessary in order to calculate the total number of hours of music the user has listened to and tell the user they’ve listened to more music than the average person per week if their total is greater than 27.</a:t>
            </a:r>
          </a:p>
        </p:txBody>
      </p:sp>
      <p:sp>
        <p:nvSpPr>
          <p:cNvPr id="60" name="Content Placeholder 2">
            <a:extLst>
              <a:ext uri="{FF2B5EF4-FFF2-40B4-BE49-F238E27FC236}">
                <a16:creationId xmlns:a16="http://schemas.microsoft.com/office/drawing/2014/main" id="{B3200060-41C8-4AD1-AEED-7A6789F1DF2E}"/>
              </a:ext>
            </a:extLst>
          </p:cNvPr>
          <p:cNvSpPr txBox="1">
            <a:spLocks/>
          </p:cNvSpPr>
          <p:nvPr/>
        </p:nvSpPr>
        <p:spPr>
          <a:xfrm>
            <a:off x="6459069" y="2934132"/>
            <a:ext cx="5563796" cy="3049413"/>
          </a:xfrm>
          <a:prstGeom prst="rect">
            <a:avLst/>
          </a:prstGeom>
          <a:ln w="12700">
            <a:solidFill>
              <a:srgbClr val="FF0000"/>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includes two program code segments:</a:t>
            </a:r>
          </a:p>
          <a:p>
            <a:pPr marL="539750" lvl="1"/>
            <a:r>
              <a:rPr lang="en-US" sz="2000" dirty="0"/>
              <a:t>one showing a student-developed </a:t>
            </a:r>
            <a:r>
              <a:rPr lang="en-US" sz="2000" b="1" dirty="0"/>
              <a:t>procedure</a:t>
            </a:r>
            <a:r>
              <a:rPr lang="en-US" sz="2000" dirty="0"/>
              <a:t> with at least one </a:t>
            </a:r>
            <a:r>
              <a:rPr lang="en-US" sz="2000" b="1" dirty="0"/>
              <a:t>parameter</a:t>
            </a:r>
            <a:r>
              <a:rPr lang="en-US" sz="2000" dirty="0"/>
              <a:t> that has an </a:t>
            </a:r>
            <a:r>
              <a:rPr lang="en-US" sz="2000" b="1" dirty="0"/>
              <a:t>effect</a:t>
            </a:r>
            <a:r>
              <a:rPr lang="en-US" sz="2000" dirty="0"/>
              <a:t> on the functionality of the procedure.</a:t>
            </a:r>
          </a:p>
          <a:p>
            <a:pPr marL="539750" lvl="1"/>
            <a:r>
              <a:rPr lang="en-US" sz="2000" dirty="0"/>
              <a:t>one showing where the student-developed procedure is being </a:t>
            </a:r>
            <a:r>
              <a:rPr lang="en-US" sz="2000" b="1" dirty="0"/>
              <a:t>called</a:t>
            </a:r>
            <a:r>
              <a:rPr lang="en-US" sz="2000" dirty="0"/>
              <a:t>.</a:t>
            </a:r>
          </a:p>
          <a:p>
            <a:r>
              <a:rPr lang="en-US" sz="2400" dirty="0"/>
              <a:t>describes what the identified procedure </a:t>
            </a:r>
            <a:r>
              <a:rPr lang="en-US" sz="2400" b="1" dirty="0"/>
              <a:t>does</a:t>
            </a:r>
            <a:r>
              <a:rPr lang="en-US" sz="2400" dirty="0"/>
              <a:t> and how it </a:t>
            </a:r>
            <a:r>
              <a:rPr lang="en-US" sz="2400" b="1" dirty="0"/>
              <a:t>contributes to the overall functionality</a:t>
            </a:r>
            <a:r>
              <a:rPr lang="en-US" sz="2400" dirty="0"/>
              <a:t> of the program.</a:t>
            </a:r>
            <a:endParaRPr lang="en-HK" sz="24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833476" y="15124"/>
            <a:ext cx="469006" cy="581472"/>
          </a:xfrm>
        </p:spPr>
        <p:txBody>
          <a:bodyPr>
            <a:noAutofit/>
          </a:bodyPr>
          <a:lstStyle/>
          <a:p>
            <a:pPr algn="ctr"/>
            <a:r>
              <a:rPr lang="en-US" b="1" dirty="0"/>
              <a:t>f</a:t>
            </a:r>
            <a:endParaRPr lang="en-HK" b="1" dirty="0"/>
          </a:p>
        </p:txBody>
      </p:sp>
      <p:sp>
        <p:nvSpPr>
          <p:cNvPr id="8" name="TextBox 33">
            <a:extLst>
              <a:ext uri="{FF2B5EF4-FFF2-40B4-BE49-F238E27FC236}">
                <a16:creationId xmlns:a16="http://schemas.microsoft.com/office/drawing/2014/main" id="{D322243B-6FE0-4FF6-B57E-DB3B500F9571}"/>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pic>
        <p:nvPicPr>
          <p:cNvPr id="4" name="Picture 3">
            <a:extLst>
              <a:ext uri="{FF2B5EF4-FFF2-40B4-BE49-F238E27FC236}">
                <a16:creationId xmlns:a16="http://schemas.microsoft.com/office/drawing/2014/main" id="{A253A950-EBC7-4583-9C52-E317C9BDFD33}"/>
              </a:ext>
            </a:extLst>
          </p:cNvPr>
          <p:cNvPicPr>
            <a:picLocks noChangeAspect="1"/>
          </p:cNvPicPr>
          <p:nvPr/>
        </p:nvPicPr>
        <p:blipFill>
          <a:blip r:embed="rId4"/>
          <a:stretch>
            <a:fillRect/>
          </a:stretch>
        </p:blipFill>
        <p:spPr>
          <a:xfrm>
            <a:off x="7038975" y="0"/>
            <a:ext cx="5153025" cy="962025"/>
          </a:xfrm>
          <a:prstGeom prst="rect">
            <a:avLst/>
          </a:prstGeom>
        </p:spPr>
      </p:pic>
    </p:spTree>
    <p:extLst>
      <p:ext uri="{BB962C8B-B14F-4D97-AF65-F5344CB8AC3E}">
        <p14:creationId xmlns:p14="http://schemas.microsoft.com/office/powerpoint/2010/main" val="202920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04CD8C-F37C-4561-81D5-71961969A81C}"/>
              </a:ext>
            </a:extLst>
          </p:cNvPr>
          <p:cNvPicPr>
            <a:picLocks noChangeAspect="1"/>
          </p:cNvPicPr>
          <p:nvPr/>
        </p:nvPicPr>
        <p:blipFill>
          <a:blip r:embed="rId3"/>
          <a:stretch>
            <a:fillRect/>
          </a:stretch>
        </p:blipFill>
        <p:spPr>
          <a:xfrm>
            <a:off x="6140503" y="-1"/>
            <a:ext cx="6028854" cy="2562991"/>
          </a:xfrm>
          <a:prstGeom prst="rect">
            <a:avLst/>
          </a:prstGeom>
        </p:spPr>
      </p:pic>
      <p:pic>
        <p:nvPicPr>
          <p:cNvPr id="4" name="Picture 3">
            <a:extLst>
              <a:ext uri="{FF2B5EF4-FFF2-40B4-BE49-F238E27FC236}">
                <a16:creationId xmlns:a16="http://schemas.microsoft.com/office/drawing/2014/main" id="{BD63D6BF-E737-4371-814D-022FB1ADBFC4}"/>
              </a:ext>
            </a:extLst>
          </p:cNvPr>
          <p:cNvPicPr>
            <a:picLocks noChangeAspect="1"/>
          </p:cNvPicPr>
          <p:nvPr/>
        </p:nvPicPr>
        <p:blipFill>
          <a:blip r:embed="rId4"/>
          <a:stretch>
            <a:fillRect/>
          </a:stretch>
        </p:blipFill>
        <p:spPr>
          <a:xfrm>
            <a:off x="12820" y="23918"/>
            <a:ext cx="5232444" cy="2979586"/>
          </a:xfrm>
          <a:prstGeom prst="rect">
            <a:avLst/>
          </a:prstGeom>
        </p:spPr>
      </p:pic>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0" y="3707509"/>
            <a:ext cx="5863463" cy="1939078"/>
          </a:xfrm>
        </p:spPr>
        <p:txBody>
          <a:bodyPr>
            <a:noAutofit/>
          </a:bodyPr>
          <a:lstStyle/>
          <a:p>
            <a:pPr marL="0" indent="0">
              <a:buNone/>
            </a:pPr>
            <a:r>
              <a:rPr lang="en-US" sz="2400" dirty="0"/>
              <a:t>3.c.iii. </a:t>
            </a:r>
          </a:p>
          <a:p>
            <a:pPr marL="0" indent="0">
              <a:buNone/>
            </a:pPr>
            <a:r>
              <a:rPr lang="en-US" sz="2400" dirty="0"/>
              <a:t>The filter function contributes to the overall functionality by filtering one-by-one through my list in order to output a filtered list that matches the user input.</a:t>
            </a:r>
          </a:p>
        </p:txBody>
      </p:sp>
      <p:sp>
        <p:nvSpPr>
          <p:cNvPr id="60" name="Content Placeholder 2">
            <a:extLst>
              <a:ext uri="{FF2B5EF4-FFF2-40B4-BE49-F238E27FC236}">
                <a16:creationId xmlns:a16="http://schemas.microsoft.com/office/drawing/2014/main" id="{B3200060-41C8-4AD1-AEED-7A6789F1DF2E}"/>
              </a:ext>
            </a:extLst>
          </p:cNvPr>
          <p:cNvSpPr txBox="1">
            <a:spLocks/>
          </p:cNvSpPr>
          <p:nvPr/>
        </p:nvSpPr>
        <p:spPr>
          <a:xfrm>
            <a:off x="6459069" y="2934132"/>
            <a:ext cx="5563796" cy="3049413"/>
          </a:xfrm>
          <a:prstGeom prst="rect">
            <a:avLst/>
          </a:prstGeom>
          <a:ln w="12700">
            <a:solidFill>
              <a:srgbClr val="FF0000"/>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includes two program code segments:</a:t>
            </a:r>
          </a:p>
          <a:p>
            <a:pPr marL="539750" lvl="1"/>
            <a:r>
              <a:rPr lang="en-US" sz="2000" dirty="0"/>
              <a:t>one showing a student-developed </a:t>
            </a:r>
            <a:r>
              <a:rPr lang="en-US" sz="2000" b="1" dirty="0"/>
              <a:t>procedure</a:t>
            </a:r>
            <a:r>
              <a:rPr lang="en-US" sz="2000" dirty="0"/>
              <a:t> with at least one </a:t>
            </a:r>
            <a:r>
              <a:rPr lang="en-US" sz="2000" b="1" dirty="0"/>
              <a:t>parameter</a:t>
            </a:r>
            <a:r>
              <a:rPr lang="en-US" sz="2000" dirty="0"/>
              <a:t> that has an </a:t>
            </a:r>
            <a:r>
              <a:rPr lang="en-US" sz="2000" b="1" dirty="0"/>
              <a:t>effect</a:t>
            </a:r>
            <a:r>
              <a:rPr lang="en-US" sz="2000" dirty="0"/>
              <a:t> on the functionality of the procedure.</a:t>
            </a:r>
          </a:p>
          <a:p>
            <a:pPr marL="539750" lvl="1"/>
            <a:r>
              <a:rPr lang="en-US" sz="2000" dirty="0"/>
              <a:t>one showing where the student-developed procedure is being </a:t>
            </a:r>
            <a:r>
              <a:rPr lang="en-US" sz="2000" b="1" dirty="0"/>
              <a:t>called</a:t>
            </a:r>
            <a:r>
              <a:rPr lang="en-US" sz="2000" dirty="0"/>
              <a:t>.</a:t>
            </a:r>
          </a:p>
          <a:p>
            <a:r>
              <a:rPr lang="en-US" sz="2400" dirty="0"/>
              <a:t>describes what the identified procedure </a:t>
            </a:r>
            <a:r>
              <a:rPr lang="en-US" sz="2400" b="1" dirty="0"/>
              <a:t>does</a:t>
            </a:r>
            <a:r>
              <a:rPr lang="en-US" sz="2400" dirty="0"/>
              <a:t> and how it </a:t>
            </a:r>
            <a:r>
              <a:rPr lang="en-US" sz="2400" b="1" dirty="0"/>
              <a:t>contributes to the overall functionality</a:t>
            </a:r>
            <a:r>
              <a:rPr lang="en-US" sz="2400" dirty="0"/>
              <a:t> of the program.</a:t>
            </a:r>
            <a:endParaRPr lang="en-HK" sz="24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458380" y="-1"/>
            <a:ext cx="469006" cy="581472"/>
          </a:xfrm>
        </p:spPr>
        <p:txBody>
          <a:bodyPr>
            <a:noAutofit/>
          </a:bodyPr>
          <a:lstStyle/>
          <a:p>
            <a:pPr algn="ctr"/>
            <a:r>
              <a:rPr lang="en-US" b="1" dirty="0"/>
              <a:t>g</a:t>
            </a:r>
            <a:endParaRPr lang="en-HK" b="1" dirty="0"/>
          </a:p>
        </p:txBody>
      </p:sp>
      <p:sp>
        <p:nvSpPr>
          <p:cNvPr id="8" name="TextBox 33">
            <a:extLst>
              <a:ext uri="{FF2B5EF4-FFF2-40B4-BE49-F238E27FC236}">
                <a16:creationId xmlns:a16="http://schemas.microsoft.com/office/drawing/2014/main" id="{678741E7-64CE-4845-905D-DFC197551BF4}"/>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135190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DB695B-DF8E-4755-B330-48DAFA39DB0D}"/>
              </a:ext>
            </a:extLst>
          </p:cNvPr>
          <p:cNvPicPr>
            <a:picLocks noChangeAspect="1"/>
          </p:cNvPicPr>
          <p:nvPr/>
        </p:nvPicPr>
        <p:blipFill>
          <a:blip r:embed="rId3"/>
          <a:stretch>
            <a:fillRect/>
          </a:stretch>
        </p:blipFill>
        <p:spPr>
          <a:xfrm>
            <a:off x="6046204" y="15078"/>
            <a:ext cx="6148245" cy="1462667"/>
          </a:xfrm>
          <a:prstGeom prst="rect">
            <a:avLst/>
          </a:prstGeom>
        </p:spPr>
      </p:pic>
      <p:pic>
        <p:nvPicPr>
          <p:cNvPr id="10" name="Picture 9">
            <a:extLst>
              <a:ext uri="{FF2B5EF4-FFF2-40B4-BE49-F238E27FC236}">
                <a16:creationId xmlns:a16="http://schemas.microsoft.com/office/drawing/2014/main" id="{12A6766D-E538-4DD7-9BDE-A737D79AD2C3}"/>
              </a:ext>
            </a:extLst>
          </p:cNvPr>
          <p:cNvPicPr>
            <a:picLocks noChangeAspect="1"/>
          </p:cNvPicPr>
          <p:nvPr/>
        </p:nvPicPr>
        <p:blipFill>
          <a:blip r:embed="rId4"/>
          <a:stretch>
            <a:fillRect/>
          </a:stretch>
        </p:blipFill>
        <p:spPr>
          <a:xfrm>
            <a:off x="-20289" y="-1"/>
            <a:ext cx="5146270" cy="2370117"/>
          </a:xfrm>
          <a:prstGeom prst="rect">
            <a:avLst/>
          </a:prstGeom>
        </p:spPr>
      </p:pic>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0" y="3707509"/>
            <a:ext cx="5863463" cy="1939078"/>
          </a:xfrm>
        </p:spPr>
        <p:txBody>
          <a:bodyPr>
            <a:noAutofit/>
          </a:bodyPr>
          <a:lstStyle/>
          <a:p>
            <a:pPr marL="0" indent="0">
              <a:buNone/>
            </a:pPr>
            <a:r>
              <a:rPr lang="en-US" sz="2400" dirty="0"/>
              <a:t>3.c.iii. </a:t>
            </a:r>
          </a:p>
          <a:p>
            <a:pPr marL="0" indent="0">
              <a:buNone/>
            </a:pPr>
            <a:r>
              <a:rPr lang="en-US" sz="2400" dirty="0"/>
              <a:t>The selected procedure states whether the House or the Senate has more female representatives from 1981 to 2019 in the list. It takes into account the state the user selects in order to give the result.</a:t>
            </a:r>
          </a:p>
        </p:txBody>
      </p:sp>
      <p:sp>
        <p:nvSpPr>
          <p:cNvPr id="60" name="Content Placeholder 2">
            <a:extLst>
              <a:ext uri="{FF2B5EF4-FFF2-40B4-BE49-F238E27FC236}">
                <a16:creationId xmlns:a16="http://schemas.microsoft.com/office/drawing/2014/main" id="{B3200060-41C8-4AD1-AEED-7A6789F1DF2E}"/>
              </a:ext>
            </a:extLst>
          </p:cNvPr>
          <p:cNvSpPr txBox="1">
            <a:spLocks/>
          </p:cNvSpPr>
          <p:nvPr/>
        </p:nvSpPr>
        <p:spPr>
          <a:xfrm>
            <a:off x="6459069" y="2894088"/>
            <a:ext cx="5563796" cy="3049413"/>
          </a:xfrm>
          <a:prstGeom prst="rect">
            <a:avLst/>
          </a:prstGeom>
          <a:ln w="12700">
            <a:solidFill>
              <a:srgbClr val="FF0000"/>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includes two program code segments:</a:t>
            </a:r>
          </a:p>
          <a:p>
            <a:pPr marL="539750" lvl="1"/>
            <a:r>
              <a:rPr lang="en-US" sz="2000" dirty="0"/>
              <a:t>one showing a student-developed </a:t>
            </a:r>
            <a:r>
              <a:rPr lang="en-US" sz="2000" b="1" dirty="0"/>
              <a:t>procedure</a:t>
            </a:r>
            <a:r>
              <a:rPr lang="en-US" sz="2000" dirty="0"/>
              <a:t> with at least one </a:t>
            </a:r>
            <a:r>
              <a:rPr lang="en-US" sz="2000" b="1" dirty="0"/>
              <a:t>parameter</a:t>
            </a:r>
            <a:r>
              <a:rPr lang="en-US" sz="2000" dirty="0"/>
              <a:t> that has an </a:t>
            </a:r>
            <a:r>
              <a:rPr lang="en-US" sz="2000" b="1" dirty="0"/>
              <a:t>effect</a:t>
            </a:r>
            <a:r>
              <a:rPr lang="en-US" sz="2000" dirty="0"/>
              <a:t> on the functionality of the procedure.</a:t>
            </a:r>
          </a:p>
          <a:p>
            <a:pPr marL="539750" lvl="1"/>
            <a:r>
              <a:rPr lang="en-US" sz="2000" dirty="0"/>
              <a:t>one showing where the student-developed procedure is being </a:t>
            </a:r>
            <a:r>
              <a:rPr lang="en-US" sz="2000" b="1" dirty="0"/>
              <a:t>called</a:t>
            </a:r>
            <a:r>
              <a:rPr lang="en-US" sz="2000" dirty="0"/>
              <a:t>.</a:t>
            </a:r>
          </a:p>
          <a:p>
            <a:r>
              <a:rPr lang="en-US" sz="2400" dirty="0"/>
              <a:t>describes what the identified procedure </a:t>
            </a:r>
            <a:r>
              <a:rPr lang="en-US" sz="2400" b="1" dirty="0"/>
              <a:t>does</a:t>
            </a:r>
            <a:r>
              <a:rPr lang="en-US" sz="2400" dirty="0"/>
              <a:t> and how it </a:t>
            </a:r>
            <a:r>
              <a:rPr lang="en-US" sz="2400" b="1" dirty="0"/>
              <a:t>contributes to the overall functionality</a:t>
            </a:r>
            <a:r>
              <a:rPr lang="en-US" sz="2400" dirty="0"/>
              <a:t> of the program.</a:t>
            </a:r>
            <a:endParaRPr lang="en-HK" sz="24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458380" y="-1"/>
            <a:ext cx="469006" cy="581472"/>
          </a:xfrm>
        </p:spPr>
        <p:txBody>
          <a:bodyPr>
            <a:noAutofit/>
          </a:bodyPr>
          <a:lstStyle/>
          <a:p>
            <a:pPr algn="ctr"/>
            <a:r>
              <a:rPr lang="en-US" b="1" dirty="0"/>
              <a:t>h</a:t>
            </a:r>
            <a:endParaRPr lang="en-HK" b="1" dirty="0"/>
          </a:p>
        </p:txBody>
      </p:sp>
      <p:sp>
        <p:nvSpPr>
          <p:cNvPr id="9" name="TextBox 33">
            <a:extLst>
              <a:ext uri="{FF2B5EF4-FFF2-40B4-BE49-F238E27FC236}">
                <a16:creationId xmlns:a16="http://schemas.microsoft.com/office/drawing/2014/main" id="{A40BCCD7-8233-47E2-8D69-BB7D2216CC61}"/>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401347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3E3062-333E-489D-9D44-83CE3F6B617E}"/>
              </a:ext>
            </a:extLst>
          </p:cNvPr>
          <p:cNvPicPr>
            <a:picLocks noChangeAspect="1"/>
          </p:cNvPicPr>
          <p:nvPr/>
        </p:nvPicPr>
        <p:blipFill>
          <a:blip r:embed="rId3"/>
          <a:stretch>
            <a:fillRect/>
          </a:stretch>
        </p:blipFill>
        <p:spPr>
          <a:xfrm>
            <a:off x="376890" y="145928"/>
            <a:ext cx="3295650" cy="2257425"/>
          </a:xfrm>
          <a:prstGeom prst="rect">
            <a:avLst/>
          </a:prstGeom>
        </p:spPr>
      </p:pic>
      <p:pic>
        <p:nvPicPr>
          <p:cNvPr id="6" name="Picture 5">
            <a:extLst>
              <a:ext uri="{FF2B5EF4-FFF2-40B4-BE49-F238E27FC236}">
                <a16:creationId xmlns:a16="http://schemas.microsoft.com/office/drawing/2014/main" id="{DF2C483F-98BE-4593-8101-02DE70E81F51}"/>
              </a:ext>
            </a:extLst>
          </p:cNvPr>
          <p:cNvPicPr>
            <a:picLocks noChangeAspect="1"/>
          </p:cNvPicPr>
          <p:nvPr/>
        </p:nvPicPr>
        <p:blipFill>
          <a:blip r:embed="rId4"/>
          <a:stretch>
            <a:fillRect/>
          </a:stretch>
        </p:blipFill>
        <p:spPr>
          <a:xfrm>
            <a:off x="7338360" y="368576"/>
            <a:ext cx="4476750" cy="1390650"/>
          </a:xfrm>
          <a:prstGeom prst="rect">
            <a:avLst/>
          </a:prstGeom>
        </p:spPr>
      </p:pic>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0" y="3707509"/>
            <a:ext cx="5863463" cy="1939078"/>
          </a:xfrm>
        </p:spPr>
        <p:txBody>
          <a:bodyPr>
            <a:noAutofit/>
          </a:bodyPr>
          <a:lstStyle/>
          <a:p>
            <a:pPr marL="0" indent="0">
              <a:buNone/>
            </a:pPr>
            <a:r>
              <a:rPr lang="en-US" sz="2400" dirty="0"/>
              <a:t>3.c.iii. </a:t>
            </a:r>
          </a:p>
          <a:p>
            <a:pPr marL="0" indent="0">
              <a:buNone/>
            </a:pPr>
            <a:r>
              <a:rPr lang="en-US" sz="2400" dirty="0"/>
              <a:t>The procedure identified is the decision of the user to participate in the trivia game or not. This was important to implement into the code because I wanted the user to have the option even though it is more likely than not that the user will want to participate in the game.</a:t>
            </a:r>
          </a:p>
        </p:txBody>
      </p:sp>
      <p:sp>
        <p:nvSpPr>
          <p:cNvPr id="60" name="Content Placeholder 2">
            <a:extLst>
              <a:ext uri="{FF2B5EF4-FFF2-40B4-BE49-F238E27FC236}">
                <a16:creationId xmlns:a16="http://schemas.microsoft.com/office/drawing/2014/main" id="{B3200060-41C8-4AD1-AEED-7A6789F1DF2E}"/>
              </a:ext>
            </a:extLst>
          </p:cNvPr>
          <p:cNvSpPr txBox="1">
            <a:spLocks/>
          </p:cNvSpPr>
          <p:nvPr/>
        </p:nvSpPr>
        <p:spPr>
          <a:xfrm>
            <a:off x="6056549" y="3636345"/>
            <a:ext cx="5563796" cy="3049413"/>
          </a:xfrm>
          <a:prstGeom prst="rect">
            <a:avLst/>
          </a:prstGeom>
          <a:ln w="12700">
            <a:solidFill>
              <a:srgbClr val="FF0000"/>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includes two program code segments:</a:t>
            </a:r>
          </a:p>
          <a:p>
            <a:pPr marL="539750" lvl="1"/>
            <a:r>
              <a:rPr lang="en-US" sz="2000" dirty="0"/>
              <a:t>one showing a student-developed </a:t>
            </a:r>
            <a:r>
              <a:rPr lang="en-US" sz="2000" b="1" dirty="0"/>
              <a:t>procedure</a:t>
            </a:r>
            <a:r>
              <a:rPr lang="en-US" sz="2000" dirty="0"/>
              <a:t> with at least one </a:t>
            </a:r>
            <a:r>
              <a:rPr lang="en-US" sz="2000" b="1" dirty="0"/>
              <a:t>parameter</a:t>
            </a:r>
            <a:r>
              <a:rPr lang="en-US" sz="2000" dirty="0"/>
              <a:t> that has an </a:t>
            </a:r>
            <a:r>
              <a:rPr lang="en-US" sz="2000" b="1" dirty="0"/>
              <a:t>effect</a:t>
            </a:r>
            <a:r>
              <a:rPr lang="en-US" sz="2000" dirty="0"/>
              <a:t> on the functionality of the procedure.</a:t>
            </a:r>
          </a:p>
          <a:p>
            <a:pPr marL="539750" lvl="1"/>
            <a:r>
              <a:rPr lang="en-US" sz="2000" dirty="0"/>
              <a:t>one showing where the student-developed procedure is being </a:t>
            </a:r>
            <a:r>
              <a:rPr lang="en-US" sz="2000" b="1" dirty="0"/>
              <a:t>called</a:t>
            </a:r>
            <a:r>
              <a:rPr lang="en-US" sz="2000" dirty="0"/>
              <a:t>.</a:t>
            </a:r>
          </a:p>
          <a:p>
            <a:r>
              <a:rPr lang="en-US" sz="2400" dirty="0"/>
              <a:t>describes what the identified procedure </a:t>
            </a:r>
            <a:r>
              <a:rPr lang="en-US" sz="2400" b="1" dirty="0"/>
              <a:t>does</a:t>
            </a:r>
            <a:r>
              <a:rPr lang="en-US" sz="2400" dirty="0"/>
              <a:t> and how it </a:t>
            </a:r>
            <a:r>
              <a:rPr lang="en-US" sz="2400" b="1" dirty="0"/>
              <a:t>contributes to the overall functionality</a:t>
            </a:r>
            <a:r>
              <a:rPr lang="en-US" sz="2400" dirty="0"/>
              <a:t> of the program.</a:t>
            </a:r>
            <a:endParaRPr lang="en-HK" sz="24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458380" y="-1"/>
            <a:ext cx="469006" cy="581472"/>
          </a:xfrm>
        </p:spPr>
        <p:txBody>
          <a:bodyPr>
            <a:noAutofit/>
          </a:bodyPr>
          <a:lstStyle/>
          <a:p>
            <a:pPr algn="ctr"/>
            <a:r>
              <a:rPr lang="en-US" b="1" dirty="0" err="1"/>
              <a:t>i</a:t>
            </a:r>
            <a:endParaRPr lang="en-HK" b="1" dirty="0"/>
          </a:p>
        </p:txBody>
      </p:sp>
      <p:sp>
        <p:nvSpPr>
          <p:cNvPr id="8" name="TextBox 33">
            <a:extLst>
              <a:ext uri="{FF2B5EF4-FFF2-40B4-BE49-F238E27FC236}">
                <a16:creationId xmlns:a16="http://schemas.microsoft.com/office/drawing/2014/main" id="{6BF1A5D9-E548-413F-B68C-CEF041B28924}"/>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4254063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0" y="3707509"/>
            <a:ext cx="5863463" cy="1939078"/>
          </a:xfrm>
        </p:spPr>
        <p:txBody>
          <a:bodyPr>
            <a:noAutofit/>
          </a:bodyPr>
          <a:lstStyle/>
          <a:p>
            <a:pPr marL="0" indent="0">
              <a:buNone/>
            </a:pPr>
            <a:r>
              <a:rPr lang="en-US" sz="2400" dirty="0"/>
              <a:t>3.c.iii. </a:t>
            </a:r>
          </a:p>
          <a:p>
            <a:pPr marL="0" indent="0">
              <a:buNone/>
            </a:pPr>
            <a:r>
              <a:rPr lang="en-US" sz="2400" dirty="0"/>
              <a:t>The procedure is what the program need to be able to use the options as well to see how many point will give you a wining ending or a losing ending. This procedure contributes to the function of the program by being the backbone of the entire program and holding everything.</a:t>
            </a:r>
          </a:p>
        </p:txBody>
      </p:sp>
      <p:sp>
        <p:nvSpPr>
          <p:cNvPr id="60" name="Content Placeholder 2">
            <a:extLst>
              <a:ext uri="{FF2B5EF4-FFF2-40B4-BE49-F238E27FC236}">
                <a16:creationId xmlns:a16="http://schemas.microsoft.com/office/drawing/2014/main" id="{B3200060-41C8-4AD1-AEED-7A6789F1DF2E}"/>
              </a:ext>
            </a:extLst>
          </p:cNvPr>
          <p:cNvSpPr txBox="1">
            <a:spLocks/>
          </p:cNvSpPr>
          <p:nvPr/>
        </p:nvSpPr>
        <p:spPr>
          <a:xfrm>
            <a:off x="6056549" y="3636345"/>
            <a:ext cx="5563796" cy="3049413"/>
          </a:xfrm>
          <a:prstGeom prst="rect">
            <a:avLst/>
          </a:prstGeom>
          <a:ln w="12700">
            <a:solidFill>
              <a:srgbClr val="FF0000"/>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includes two program code segments:</a:t>
            </a:r>
          </a:p>
          <a:p>
            <a:pPr marL="539750" lvl="1"/>
            <a:r>
              <a:rPr lang="en-US" sz="2000" dirty="0"/>
              <a:t>one showing a student-developed </a:t>
            </a:r>
            <a:r>
              <a:rPr lang="en-US" sz="2000" b="1" dirty="0"/>
              <a:t>procedure</a:t>
            </a:r>
            <a:r>
              <a:rPr lang="en-US" sz="2000" dirty="0"/>
              <a:t> with at least one </a:t>
            </a:r>
            <a:r>
              <a:rPr lang="en-US" sz="2000" b="1" dirty="0"/>
              <a:t>parameter</a:t>
            </a:r>
            <a:r>
              <a:rPr lang="en-US" sz="2000" dirty="0"/>
              <a:t> that has an </a:t>
            </a:r>
            <a:r>
              <a:rPr lang="en-US" sz="2000" b="1" dirty="0"/>
              <a:t>effect</a:t>
            </a:r>
            <a:r>
              <a:rPr lang="en-US" sz="2000" dirty="0"/>
              <a:t> on the functionality of the procedure.</a:t>
            </a:r>
          </a:p>
          <a:p>
            <a:pPr marL="539750" lvl="1"/>
            <a:r>
              <a:rPr lang="en-US" sz="2000" dirty="0"/>
              <a:t>one showing where the student-developed procedure is being </a:t>
            </a:r>
            <a:r>
              <a:rPr lang="en-US" sz="2000" b="1" dirty="0"/>
              <a:t>called</a:t>
            </a:r>
            <a:r>
              <a:rPr lang="en-US" sz="2000" dirty="0"/>
              <a:t>.</a:t>
            </a:r>
          </a:p>
          <a:p>
            <a:r>
              <a:rPr lang="en-US" sz="2400" dirty="0"/>
              <a:t>describes what the identified procedure </a:t>
            </a:r>
            <a:r>
              <a:rPr lang="en-US" sz="2400" b="1" dirty="0"/>
              <a:t>does</a:t>
            </a:r>
            <a:r>
              <a:rPr lang="en-US" sz="2400" dirty="0"/>
              <a:t> and how it </a:t>
            </a:r>
            <a:r>
              <a:rPr lang="en-US" sz="2400" b="1" dirty="0"/>
              <a:t>contributes to the overall functionality</a:t>
            </a:r>
            <a:r>
              <a:rPr lang="en-US" sz="2400" dirty="0"/>
              <a:t> of the program.</a:t>
            </a:r>
            <a:endParaRPr lang="en-HK" sz="24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458380" y="-1"/>
            <a:ext cx="469006" cy="581472"/>
          </a:xfrm>
        </p:spPr>
        <p:txBody>
          <a:bodyPr>
            <a:noAutofit/>
          </a:bodyPr>
          <a:lstStyle/>
          <a:p>
            <a:pPr algn="ctr"/>
            <a:r>
              <a:rPr lang="en-US" b="1" dirty="0"/>
              <a:t>j</a:t>
            </a:r>
            <a:endParaRPr lang="en-HK" b="1" dirty="0"/>
          </a:p>
        </p:txBody>
      </p:sp>
      <p:pic>
        <p:nvPicPr>
          <p:cNvPr id="8" name="Picture 7">
            <a:extLst>
              <a:ext uri="{FF2B5EF4-FFF2-40B4-BE49-F238E27FC236}">
                <a16:creationId xmlns:a16="http://schemas.microsoft.com/office/drawing/2014/main" id="{83EA7003-6A44-4A44-A9F7-F43170DD09B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0734" y="452908"/>
            <a:ext cx="2314713" cy="2957979"/>
          </a:xfrm>
          <a:prstGeom prst="rect">
            <a:avLst/>
          </a:prstGeom>
        </p:spPr>
      </p:pic>
      <p:pic>
        <p:nvPicPr>
          <p:cNvPr id="10" name="Picture 9">
            <a:extLst>
              <a:ext uri="{FF2B5EF4-FFF2-40B4-BE49-F238E27FC236}">
                <a16:creationId xmlns:a16="http://schemas.microsoft.com/office/drawing/2014/main" id="{3AB7B7DC-3E71-4D79-AA5A-619B11072627}"/>
              </a:ext>
            </a:extLst>
          </p:cNvPr>
          <p:cNvPicPr>
            <a:picLocks noChangeAspect="1"/>
          </p:cNvPicPr>
          <p:nvPr/>
        </p:nvPicPr>
        <p:blipFill>
          <a:blip r:embed="rId4"/>
          <a:stretch>
            <a:fillRect/>
          </a:stretch>
        </p:blipFill>
        <p:spPr>
          <a:xfrm>
            <a:off x="7417627" y="461664"/>
            <a:ext cx="3543300" cy="2238375"/>
          </a:xfrm>
          <a:prstGeom prst="rect">
            <a:avLst/>
          </a:prstGeom>
        </p:spPr>
      </p:pic>
      <p:sp>
        <p:nvSpPr>
          <p:cNvPr id="9" name="TextBox 33">
            <a:extLst>
              <a:ext uri="{FF2B5EF4-FFF2-40B4-BE49-F238E27FC236}">
                <a16:creationId xmlns:a16="http://schemas.microsoft.com/office/drawing/2014/main" id="{E35F9197-3CA7-45E7-98F4-BBF1A58AFECB}"/>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216553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3640-6F36-4CCA-8C2D-395D71A99BE9}"/>
              </a:ext>
            </a:extLst>
          </p:cNvPr>
          <p:cNvSpPr>
            <a:spLocks noGrp="1"/>
          </p:cNvSpPr>
          <p:nvPr>
            <p:ph type="title"/>
          </p:nvPr>
        </p:nvSpPr>
        <p:spPr>
          <a:xfrm>
            <a:off x="747366" y="0"/>
            <a:ext cx="10515600" cy="1325563"/>
          </a:xfrm>
        </p:spPr>
        <p:txBody>
          <a:bodyPr/>
          <a:lstStyle/>
          <a:p>
            <a:r>
              <a:rPr lang="en-HK" dirty="0"/>
              <a:t>Instructions</a:t>
            </a:r>
          </a:p>
        </p:txBody>
      </p:sp>
      <p:sp>
        <p:nvSpPr>
          <p:cNvPr id="3" name="Content Placeholder 2">
            <a:extLst>
              <a:ext uri="{FF2B5EF4-FFF2-40B4-BE49-F238E27FC236}">
                <a16:creationId xmlns:a16="http://schemas.microsoft.com/office/drawing/2014/main" id="{E16F7C7E-23E6-4D73-9E2F-B35CABD113FF}"/>
              </a:ext>
            </a:extLst>
          </p:cNvPr>
          <p:cNvSpPr>
            <a:spLocks noGrp="1"/>
          </p:cNvSpPr>
          <p:nvPr>
            <p:ph idx="1"/>
          </p:nvPr>
        </p:nvSpPr>
        <p:spPr>
          <a:xfrm>
            <a:off x="361319" y="1325563"/>
            <a:ext cx="11469361" cy="5047514"/>
          </a:xfrm>
        </p:spPr>
        <p:txBody>
          <a:bodyPr>
            <a:normAutofit lnSpcReduction="10000"/>
          </a:bodyPr>
          <a:lstStyle/>
          <a:p>
            <a:pPr marL="342900" lvl="0" indent="-342900">
              <a:lnSpc>
                <a:spcPct val="115000"/>
              </a:lnSpc>
              <a:buFont typeface="+mj-lt"/>
              <a:buAutoNum type="arabicPeriod"/>
            </a:pPr>
            <a:r>
              <a:rPr lang="en-GB" sz="2400" dirty="0">
                <a:effectLst/>
                <a:latin typeface="Calibri" panose="020F0502020204030204" pitchFamily="34" charset="0"/>
                <a:ea typeface="PMingLiU" panose="02020500000000000000" pitchFamily="18" charset="-120"/>
                <a:cs typeface="Times New Roman" panose="02020603050405020304" pitchFamily="18" charset="0"/>
              </a:rPr>
              <a:t>You can only use this version if you can write on a pdf, otherwise please use the ppt version.</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15000"/>
              </a:lnSpc>
              <a:buFont typeface="+mj-lt"/>
              <a:buAutoNum type="arabicPeriod"/>
            </a:pPr>
            <a:r>
              <a:rPr lang="en-GB" sz="2400" dirty="0">
                <a:effectLst/>
                <a:latin typeface="Calibri" panose="020F0502020204030204" pitchFamily="34" charset="0"/>
                <a:ea typeface="PMingLiU" panose="02020500000000000000" pitchFamily="18" charset="-120"/>
                <a:cs typeface="Times New Roman" panose="02020603050405020304" pitchFamily="18" charset="0"/>
              </a:rPr>
              <a:t>Read the criteria for this row on slides 3 - 4.</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15000"/>
              </a:lnSpc>
              <a:buFont typeface="+mj-lt"/>
              <a:buAutoNum type="arabicPeriod"/>
            </a:pPr>
            <a:r>
              <a:rPr lang="en-GB" sz="2400" dirty="0">
                <a:effectLst/>
                <a:latin typeface="Calibri" panose="020F0502020204030204" pitchFamily="34" charset="0"/>
                <a:ea typeface="PMingLiU" panose="02020500000000000000" pitchFamily="18" charset="-120"/>
                <a:cs typeface="Times New Roman" panose="02020603050405020304" pitchFamily="18" charset="0"/>
              </a:rPr>
              <a:t>For each response </a:t>
            </a:r>
            <a:r>
              <a:rPr lang="en-GB" sz="2000" i="1" dirty="0">
                <a:effectLst/>
                <a:latin typeface="Calibri" panose="020F0502020204030204" pitchFamily="34" charset="0"/>
                <a:ea typeface="PMingLiU" panose="02020500000000000000" pitchFamily="18" charset="-120"/>
                <a:cs typeface="Times New Roman" panose="02020603050405020304" pitchFamily="18" charset="0"/>
              </a:rPr>
              <a:t>(slides 5 </a:t>
            </a:r>
            <a:r>
              <a:rPr lang="en-GB" sz="2000" i="1">
                <a:effectLst/>
                <a:latin typeface="Calibri" panose="020F0502020204030204" pitchFamily="34" charset="0"/>
                <a:ea typeface="PMingLiU" panose="02020500000000000000" pitchFamily="18" charset="-120"/>
                <a:cs typeface="Times New Roman" panose="02020603050405020304" pitchFamily="18" charset="0"/>
              </a:rPr>
              <a:t>– 14)</a:t>
            </a:r>
            <a:r>
              <a:rPr lang="en-GB" sz="2400">
                <a:effectLst/>
                <a:latin typeface="Calibri" panose="020F0502020204030204" pitchFamily="34" charset="0"/>
                <a:ea typeface="PMingLiU" panose="02020500000000000000" pitchFamily="18" charset="-120"/>
                <a:cs typeface="Times New Roman" panose="02020603050405020304" pitchFamily="18" charset="0"/>
              </a:rPr>
              <a:t>:</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742950" lvl="1" indent="-285750">
              <a:lnSpc>
                <a:spcPct val="115000"/>
              </a:lnSpc>
              <a:buFont typeface="+mj-lt"/>
              <a:buAutoNum type="alphaLcPeriod"/>
            </a:pPr>
            <a:r>
              <a:rPr lang="en-GB" dirty="0">
                <a:effectLst/>
                <a:latin typeface="Calibri" panose="020F0502020204030204" pitchFamily="34" charset="0"/>
                <a:ea typeface="PMingLiU" panose="02020500000000000000" pitchFamily="18" charset="-120"/>
                <a:cs typeface="Times New Roman" panose="02020603050405020304" pitchFamily="18" charset="0"/>
              </a:rPr>
              <a:t>Underline any code, phrases or sentences that meet any of the criteria.</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742950" lvl="1" indent="-285750">
              <a:lnSpc>
                <a:spcPct val="115000"/>
              </a:lnSpc>
              <a:buFont typeface="+mj-lt"/>
              <a:buAutoNum type="alphaLcPeriod"/>
            </a:pPr>
            <a:r>
              <a:rPr lang="en-GB" dirty="0">
                <a:effectLst/>
                <a:latin typeface="Calibri" panose="020F0502020204030204" pitchFamily="34" charset="0"/>
                <a:ea typeface="PMingLiU" panose="02020500000000000000" pitchFamily="18" charset="-120"/>
                <a:cs typeface="Times New Roman" panose="02020603050405020304" pitchFamily="18" charset="0"/>
              </a:rPr>
              <a:t>Tick (</a:t>
            </a:r>
            <a:r>
              <a:rPr lang="en-GB" sz="2800" b="1" dirty="0">
                <a:solidFill>
                  <a:srgbClr val="00B050"/>
                </a:solidFill>
                <a:effectLst/>
                <a:latin typeface="Segoe UI Emoji" panose="020B0502040204020203" pitchFamily="34" charset="0"/>
                <a:ea typeface="PMingLiU" panose="02020500000000000000" pitchFamily="18" charset="-120"/>
                <a:cs typeface="Segoe UI Emoji" panose="020B0502040204020203" pitchFamily="34" charset="0"/>
              </a:rPr>
              <a:t>✔</a:t>
            </a:r>
            <a:r>
              <a:rPr lang="en-GB" dirty="0">
                <a:effectLst/>
                <a:latin typeface="Calibri" panose="020F0502020204030204" pitchFamily="34" charset="0"/>
                <a:ea typeface="PMingLiU" panose="02020500000000000000" pitchFamily="18" charset="-120"/>
                <a:cs typeface="Times New Roman" panose="02020603050405020304" pitchFamily="18" charset="0"/>
              </a:rPr>
              <a:t>) any criteria that are satisfied and cross (</a:t>
            </a:r>
            <a:r>
              <a:rPr lang="en-GB" sz="2800" b="1" dirty="0">
                <a:solidFill>
                  <a:srgbClr val="FF0000"/>
                </a:solidFill>
                <a:effectLst/>
                <a:latin typeface="Segoe UI Symbol" panose="020B0502040204020203" pitchFamily="34" charset="0"/>
                <a:ea typeface="PMingLiU" panose="02020500000000000000" pitchFamily="18" charset="-120"/>
                <a:cs typeface="Segoe UI Symbol" panose="020B0502040204020203" pitchFamily="34" charset="0"/>
              </a:rPr>
              <a:t>✘</a:t>
            </a:r>
            <a:r>
              <a:rPr lang="en-GB" dirty="0">
                <a:effectLst/>
                <a:latin typeface="Calibri" panose="020F0502020204030204" pitchFamily="34" charset="0"/>
                <a:ea typeface="PMingLiU" panose="02020500000000000000" pitchFamily="18" charset="-120"/>
                <a:cs typeface="Times New Roman" panose="02020603050405020304" pitchFamily="18" charset="0"/>
              </a:rPr>
              <a:t>) any criteria that are not satisfied.</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742950" lvl="1" indent="-285750">
              <a:lnSpc>
                <a:spcPct val="115000"/>
              </a:lnSpc>
              <a:spcAft>
                <a:spcPts val="1000"/>
              </a:spcAft>
              <a:buFont typeface="+mj-lt"/>
              <a:buAutoNum type="alphaLcPeriod"/>
            </a:pPr>
            <a:r>
              <a:rPr lang="en-GB" dirty="0">
                <a:effectLst/>
                <a:latin typeface="Calibri" panose="020F0502020204030204" pitchFamily="34" charset="0"/>
                <a:ea typeface="PMingLiU" panose="02020500000000000000" pitchFamily="18" charset="-120"/>
                <a:cs typeface="Times New Roman" panose="02020603050405020304" pitchFamily="18" charset="0"/>
              </a:rPr>
              <a:t>Write a </a:t>
            </a:r>
            <a:r>
              <a:rPr lang="en-GB" sz="2800" b="1" dirty="0">
                <a:solidFill>
                  <a:srgbClr val="00B050"/>
                </a:solidFill>
                <a:effectLst/>
                <a:latin typeface="Calibri" panose="020F0502020204030204" pitchFamily="34" charset="0"/>
                <a:ea typeface="PMingLiU" panose="02020500000000000000" pitchFamily="18" charset="-120"/>
                <a:cs typeface="Times New Roman" panose="02020603050405020304" pitchFamily="18" charset="0"/>
              </a:rPr>
              <a:t>1</a:t>
            </a:r>
            <a:r>
              <a:rPr lang="en-GB" dirty="0">
                <a:effectLst/>
                <a:latin typeface="Calibri" panose="020F0502020204030204" pitchFamily="34" charset="0"/>
                <a:ea typeface="PMingLiU" panose="02020500000000000000" pitchFamily="18" charset="-120"/>
                <a:cs typeface="Times New Roman" panose="02020603050405020304" pitchFamily="18" charset="0"/>
              </a:rPr>
              <a:t> in the bottom right corner if the response gets the mark for this row</a:t>
            </a:r>
            <a:r>
              <a:rPr lang="en-GB" sz="2000" i="1" dirty="0">
                <a:effectLst/>
                <a:latin typeface="Calibri" panose="020F0502020204030204" pitchFamily="34" charset="0"/>
                <a:ea typeface="PMingLiU" panose="02020500000000000000" pitchFamily="18" charset="-120"/>
                <a:cs typeface="Times New Roman" panose="02020603050405020304" pitchFamily="18" charset="0"/>
              </a:rPr>
              <a:t> (all criteria have been satisfied)</a:t>
            </a:r>
            <a:r>
              <a:rPr lang="en-GB" dirty="0">
                <a:effectLst/>
                <a:latin typeface="Calibri" panose="020F0502020204030204" pitchFamily="34" charset="0"/>
                <a:ea typeface="PMingLiU" panose="02020500000000000000" pitchFamily="18" charset="-120"/>
                <a:cs typeface="Times New Roman" panose="02020603050405020304" pitchFamily="18" charset="0"/>
              </a:rPr>
              <a:t>, otherwise write a </a:t>
            </a:r>
            <a:r>
              <a:rPr lang="en-GB" sz="2800" b="1"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0</a:t>
            </a:r>
            <a:r>
              <a:rPr lang="en-GB" dirty="0">
                <a:effectLst/>
                <a:latin typeface="Calibri" panose="020F0502020204030204" pitchFamily="34" charset="0"/>
                <a:ea typeface="PMingLiU" panose="02020500000000000000" pitchFamily="18" charset="-120"/>
                <a:cs typeface="Times New Roman" panose="02020603050405020304" pitchFamily="18" charset="0"/>
              </a:rPr>
              <a:t>.</a:t>
            </a:r>
          </a:p>
          <a:p>
            <a:pPr marL="285750" indent="-285750">
              <a:lnSpc>
                <a:spcPct val="115000"/>
              </a:lnSpc>
              <a:spcAft>
                <a:spcPts val="1000"/>
              </a:spcAft>
              <a:buFont typeface="+mj-lt"/>
              <a:buAutoNum type="arabicPeriod"/>
            </a:pPr>
            <a:r>
              <a:rPr lang="en-HK" sz="2400" dirty="0">
                <a:latin typeface="Calibri" panose="020F0502020204030204" pitchFamily="34" charset="0"/>
                <a:ea typeface="PMingLiU" panose="02020500000000000000" pitchFamily="18" charset="-120"/>
                <a:cs typeface="Times New Roman" panose="02020603050405020304" pitchFamily="18" charset="0"/>
              </a:rPr>
              <a:t>When finished, save this presentation as a pdf with 2 slides to a page and submit this file.</a:t>
            </a:r>
          </a:p>
        </p:txBody>
      </p:sp>
    </p:spTree>
    <p:extLst>
      <p:ext uri="{BB962C8B-B14F-4D97-AF65-F5344CB8AC3E}">
        <p14:creationId xmlns:p14="http://schemas.microsoft.com/office/powerpoint/2010/main" val="127159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BAEB-6BD4-4960-9233-30DAFCB8E589}"/>
              </a:ext>
            </a:extLst>
          </p:cNvPr>
          <p:cNvSpPr>
            <a:spLocks noGrp="1"/>
          </p:cNvSpPr>
          <p:nvPr>
            <p:ph type="title"/>
          </p:nvPr>
        </p:nvSpPr>
        <p:spPr/>
        <p:txBody>
          <a:bodyPr/>
          <a:lstStyle/>
          <a:p>
            <a:r>
              <a:rPr lang="en-HK" dirty="0"/>
              <a:t>Scoring Criteria</a:t>
            </a:r>
          </a:p>
        </p:txBody>
      </p:sp>
      <p:sp>
        <p:nvSpPr>
          <p:cNvPr id="3" name="Content Placeholder 2">
            <a:extLst>
              <a:ext uri="{FF2B5EF4-FFF2-40B4-BE49-F238E27FC236}">
                <a16:creationId xmlns:a16="http://schemas.microsoft.com/office/drawing/2014/main" id="{4CF8766A-CC7D-4583-9B9E-5013CA1FF209}"/>
              </a:ext>
            </a:extLst>
          </p:cNvPr>
          <p:cNvSpPr>
            <a:spLocks noGrp="1"/>
          </p:cNvSpPr>
          <p:nvPr>
            <p:ph idx="1"/>
          </p:nvPr>
        </p:nvSpPr>
        <p:spPr/>
        <p:txBody>
          <a:bodyPr>
            <a:normAutofit/>
          </a:bodyPr>
          <a:lstStyle/>
          <a:p>
            <a:r>
              <a:rPr lang="en-US" sz="3200" dirty="0"/>
              <a:t>The written response:</a:t>
            </a:r>
          </a:p>
          <a:p>
            <a:pPr lvl="1"/>
            <a:r>
              <a:rPr lang="en-US" sz="2800" dirty="0"/>
              <a:t>includes two program code segments:</a:t>
            </a:r>
          </a:p>
          <a:p>
            <a:pPr lvl="2"/>
            <a:r>
              <a:rPr lang="en-US" sz="2400" dirty="0"/>
              <a:t>one showing a student-developed </a:t>
            </a:r>
            <a:r>
              <a:rPr lang="en-US" sz="2400" b="1" dirty="0"/>
              <a:t>procedure</a:t>
            </a:r>
            <a:r>
              <a:rPr lang="en-US" sz="2400" dirty="0"/>
              <a:t> with at least one </a:t>
            </a:r>
            <a:r>
              <a:rPr lang="en-US" sz="2400" b="1" dirty="0"/>
              <a:t>parameter</a:t>
            </a:r>
            <a:r>
              <a:rPr lang="en-US" sz="2400" dirty="0"/>
              <a:t> that has an </a:t>
            </a:r>
            <a:r>
              <a:rPr lang="en-US" sz="2400" b="1" dirty="0"/>
              <a:t>effect</a:t>
            </a:r>
            <a:r>
              <a:rPr lang="en-US" sz="2400" dirty="0"/>
              <a:t> on the functionality of the procedure.</a:t>
            </a:r>
          </a:p>
          <a:p>
            <a:pPr lvl="2"/>
            <a:r>
              <a:rPr lang="en-US" sz="2400" dirty="0"/>
              <a:t>one showing where the student-developed procedure is being </a:t>
            </a:r>
            <a:r>
              <a:rPr lang="en-US" sz="2400" b="1" dirty="0"/>
              <a:t>called</a:t>
            </a:r>
            <a:r>
              <a:rPr lang="en-US" sz="2400" dirty="0"/>
              <a:t>.</a:t>
            </a:r>
          </a:p>
          <a:p>
            <a:pPr lvl="1"/>
            <a:r>
              <a:rPr lang="en-US" sz="2800" dirty="0"/>
              <a:t>describes what the identified procedure </a:t>
            </a:r>
            <a:r>
              <a:rPr lang="en-US" sz="2800" b="1" dirty="0"/>
              <a:t>does</a:t>
            </a:r>
            <a:r>
              <a:rPr lang="en-US" sz="2800" dirty="0"/>
              <a:t> and how it </a:t>
            </a:r>
            <a:r>
              <a:rPr lang="en-US" sz="2800" b="1" dirty="0"/>
              <a:t>contributes to the overall functionality</a:t>
            </a:r>
            <a:r>
              <a:rPr lang="en-US" sz="2800" dirty="0"/>
              <a:t> of the program.</a:t>
            </a:r>
            <a:endParaRPr lang="en-HK" sz="2800" dirty="0"/>
          </a:p>
        </p:txBody>
      </p:sp>
    </p:spTree>
    <p:extLst>
      <p:ext uri="{BB962C8B-B14F-4D97-AF65-F5344CB8AC3E}">
        <p14:creationId xmlns:p14="http://schemas.microsoft.com/office/powerpoint/2010/main" val="125667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06A0-BB96-4E44-B44C-4494F385CBF7}"/>
              </a:ext>
            </a:extLst>
          </p:cNvPr>
          <p:cNvSpPr>
            <a:spLocks noGrp="1"/>
          </p:cNvSpPr>
          <p:nvPr>
            <p:ph type="title"/>
          </p:nvPr>
        </p:nvSpPr>
        <p:spPr/>
        <p:txBody>
          <a:bodyPr/>
          <a:lstStyle/>
          <a:p>
            <a:r>
              <a:rPr lang="en-HK" dirty="0"/>
              <a:t>Decision Rules</a:t>
            </a:r>
          </a:p>
        </p:txBody>
      </p:sp>
      <p:sp>
        <p:nvSpPr>
          <p:cNvPr id="3" name="Content Placeholder 2">
            <a:extLst>
              <a:ext uri="{FF2B5EF4-FFF2-40B4-BE49-F238E27FC236}">
                <a16:creationId xmlns:a16="http://schemas.microsoft.com/office/drawing/2014/main" id="{803F9D34-47DB-43E8-A0F5-0B6CAB40F6A9}"/>
              </a:ext>
            </a:extLst>
          </p:cNvPr>
          <p:cNvSpPr>
            <a:spLocks noGrp="1"/>
          </p:cNvSpPr>
          <p:nvPr>
            <p:ph idx="1"/>
          </p:nvPr>
        </p:nvSpPr>
        <p:spPr>
          <a:xfrm>
            <a:off x="624625" y="1825624"/>
            <a:ext cx="10940603" cy="4877829"/>
          </a:xfrm>
        </p:spPr>
        <p:txBody>
          <a:bodyPr>
            <a:normAutofit fontScale="92500" lnSpcReduction="10000"/>
          </a:bodyPr>
          <a:lstStyle/>
          <a:p>
            <a:r>
              <a:rPr lang="en-US" sz="3200" dirty="0"/>
              <a:t>Consider ONLY written response 3c when scoring this point. </a:t>
            </a:r>
          </a:p>
          <a:p>
            <a:pPr lvl="1"/>
            <a:r>
              <a:rPr lang="en-US" sz="2800" dirty="0"/>
              <a:t>Requirements for program code segments: </a:t>
            </a:r>
          </a:p>
          <a:p>
            <a:pPr lvl="2"/>
            <a:r>
              <a:rPr lang="en-US" sz="2400" dirty="0"/>
              <a:t>The procedure must be student developed, but could be developed collaboratively with a partner. </a:t>
            </a:r>
          </a:p>
          <a:p>
            <a:pPr lvl="2"/>
            <a:r>
              <a:rPr lang="en-US" sz="2400" dirty="0"/>
              <a:t>If multiple procedures are included, use the first procedure to determine whether the point is earned. </a:t>
            </a:r>
          </a:p>
          <a:p>
            <a:pPr lvl="1"/>
            <a:r>
              <a:rPr lang="en-US" sz="2800" dirty="0"/>
              <a:t>Do NOT award a point if any one or more of the following is true: </a:t>
            </a:r>
          </a:p>
          <a:p>
            <a:pPr lvl="2"/>
            <a:r>
              <a:rPr lang="en-US" sz="2400" dirty="0"/>
              <a:t>The code segment consisting of the procedure is not included in the written responses section. </a:t>
            </a:r>
          </a:p>
          <a:p>
            <a:pPr lvl="2"/>
            <a:r>
              <a:rPr lang="en-US" sz="2400" dirty="0"/>
              <a:t>The procedure is a built-in or existing procedure or language structure, such as an event handler or main method, where the student only implements the body of the procedure rather than defining the name, return type (if applicable) and parameters.</a:t>
            </a:r>
          </a:p>
          <a:p>
            <a:pPr lvl="2"/>
            <a:r>
              <a:rPr lang="en-US" sz="2400" dirty="0"/>
              <a:t>The written response describes what the procedure does independently without relating it to the overall function of the program.</a:t>
            </a:r>
            <a:endParaRPr lang="en-HK" sz="2400" dirty="0"/>
          </a:p>
        </p:txBody>
      </p:sp>
    </p:spTree>
    <p:extLst>
      <p:ext uri="{BB962C8B-B14F-4D97-AF65-F5344CB8AC3E}">
        <p14:creationId xmlns:p14="http://schemas.microsoft.com/office/powerpoint/2010/main" val="176427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1C5D-E515-4BD5-93E4-E71B074170B2}"/>
              </a:ext>
            </a:extLst>
          </p:cNvPr>
          <p:cNvSpPr>
            <a:spLocks noGrp="1"/>
          </p:cNvSpPr>
          <p:nvPr>
            <p:ph type="title"/>
          </p:nvPr>
        </p:nvSpPr>
        <p:spPr/>
        <p:txBody>
          <a:bodyPr/>
          <a:lstStyle/>
          <a:p>
            <a:r>
              <a:rPr lang="en-US" dirty="0"/>
              <a:t>Important Note</a:t>
            </a:r>
            <a:endParaRPr lang="en-HK" dirty="0"/>
          </a:p>
        </p:txBody>
      </p:sp>
      <p:sp>
        <p:nvSpPr>
          <p:cNvPr id="3" name="Content Placeholder 2">
            <a:extLst>
              <a:ext uri="{FF2B5EF4-FFF2-40B4-BE49-F238E27FC236}">
                <a16:creationId xmlns:a16="http://schemas.microsoft.com/office/drawing/2014/main" id="{A43B5442-6BD5-478B-AD36-0D057AE719B1}"/>
              </a:ext>
            </a:extLst>
          </p:cNvPr>
          <p:cNvSpPr>
            <a:spLocks noGrp="1"/>
          </p:cNvSpPr>
          <p:nvPr>
            <p:ph idx="1"/>
          </p:nvPr>
        </p:nvSpPr>
        <p:spPr/>
        <p:txBody>
          <a:bodyPr/>
          <a:lstStyle/>
          <a:p>
            <a:r>
              <a:rPr lang="en-US" dirty="0"/>
              <a:t>On the slides in this presentation, I have often cropped screenshots so that I can easily fit everything on one slide </a:t>
            </a:r>
          </a:p>
          <a:p>
            <a:r>
              <a:rPr lang="en-US" dirty="0"/>
              <a:t>However, the first screenshot should show ALL the code in the function and second should show at least some of the surrounding code.</a:t>
            </a:r>
          </a:p>
        </p:txBody>
      </p:sp>
    </p:spTree>
    <p:extLst>
      <p:ext uri="{BB962C8B-B14F-4D97-AF65-F5344CB8AC3E}">
        <p14:creationId xmlns:p14="http://schemas.microsoft.com/office/powerpoint/2010/main" val="423113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0C64F9E-6A98-451B-84D3-7BA6F5634321}"/>
              </a:ext>
            </a:extLst>
          </p:cNvPr>
          <p:cNvSpPr txBox="1">
            <a:spLocks/>
          </p:cNvSpPr>
          <p:nvPr/>
        </p:nvSpPr>
        <p:spPr>
          <a:xfrm>
            <a:off x="180610" y="2865339"/>
            <a:ext cx="3736210" cy="3483794"/>
          </a:xfrm>
          <a:prstGeom prst="rect">
            <a:avLst/>
          </a:prstGeom>
          <a:ln w="12700">
            <a:solidFill>
              <a:srgbClr val="FF0000"/>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includes two program code segments:</a:t>
            </a:r>
          </a:p>
          <a:p>
            <a:pPr marL="539750" lvl="1"/>
            <a:r>
              <a:rPr lang="en-US" sz="1600" dirty="0"/>
              <a:t>one showing a student-developed </a:t>
            </a:r>
            <a:r>
              <a:rPr lang="en-US" sz="1600" b="1" dirty="0"/>
              <a:t>procedure</a:t>
            </a:r>
            <a:r>
              <a:rPr lang="en-US" sz="1600" dirty="0"/>
              <a:t> with at least one </a:t>
            </a:r>
            <a:r>
              <a:rPr lang="en-US" sz="1600" b="1" dirty="0"/>
              <a:t>parameter</a:t>
            </a:r>
            <a:r>
              <a:rPr lang="en-US" sz="1600" dirty="0"/>
              <a:t> that has an </a:t>
            </a:r>
            <a:r>
              <a:rPr lang="en-US" sz="1600" b="1" dirty="0"/>
              <a:t>effect</a:t>
            </a:r>
            <a:r>
              <a:rPr lang="en-US" sz="1600" dirty="0"/>
              <a:t> on the functionality of the procedure.</a:t>
            </a:r>
          </a:p>
          <a:p>
            <a:pPr marL="539750" lvl="1"/>
            <a:r>
              <a:rPr lang="en-US" sz="1600" dirty="0"/>
              <a:t>one showing where the student-developed procedure is being </a:t>
            </a:r>
            <a:r>
              <a:rPr lang="en-US" sz="1600" b="1" dirty="0"/>
              <a:t>called</a:t>
            </a:r>
            <a:r>
              <a:rPr lang="en-US" sz="1600" dirty="0"/>
              <a:t>.</a:t>
            </a:r>
          </a:p>
          <a:p>
            <a:r>
              <a:rPr lang="en-US" sz="1800" dirty="0"/>
              <a:t>describes what the identified procedure </a:t>
            </a:r>
            <a:r>
              <a:rPr lang="en-US" sz="1800" b="1" dirty="0"/>
              <a:t>does</a:t>
            </a:r>
            <a:r>
              <a:rPr lang="en-US" sz="1800" dirty="0"/>
              <a:t> and how it </a:t>
            </a:r>
            <a:r>
              <a:rPr lang="en-US" sz="1800" b="1" dirty="0"/>
              <a:t>contributes to the overall functionality</a:t>
            </a:r>
            <a:r>
              <a:rPr lang="en-US" sz="1800" dirty="0"/>
              <a:t> of the program.</a:t>
            </a:r>
            <a:endParaRPr lang="en-HK" sz="18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613332" y="0"/>
            <a:ext cx="469006" cy="581472"/>
          </a:xfrm>
        </p:spPr>
        <p:txBody>
          <a:bodyPr>
            <a:noAutofit/>
          </a:bodyPr>
          <a:lstStyle/>
          <a:p>
            <a:pPr algn="ctr"/>
            <a:r>
              <a:rPr lang="en-US" b="1" dirty="0"/>
              <a:t>a</a:t>
            </a:r>
            <a:endParaRPr lang="en-HK" b="1" dirty="0"/>
          </a:p>
        </p:txBody>
      </p:sp>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4104932" y="1912830"/>
            <a:ext cx="8087068" cy="4893216"/>
          </a:xfrm>
        </p:spPr>
        <p:txBody>
          <a:bodyPr>
            <a:noAutofit/>
          </a:bodyPr>
          <a:lstStyle/>
          <a:p>
            <a:pPr marL="0" indent="0">
              <a:buNone/>
            </a:pPr>
            <a:r>
              <a:rPr lang="en-US" sz="1800" dirty="0"/>
              <a:t>3.c.iv: The function (check_overall) is given an argument "current_grid" which is the updated array "grid" after each players turn and the argument "player" which is the player whose turn it was. It then works by using a "for loop" that runs six times, then nesting another "for loop" inside that runs seven times. The outer loop will initialize the variable "</a:t>
            </a:r>
            <a:r>
              <a:rPr lang="en-US" sz="1800" dirty="0" err="1"/>
              <a:t>i</a:t>
            </a:r>
            <a:r>
              <a:rPr lang="en-US" sz="1800" dirty="0"/>
              <a:t>" as 0 and increment by +1 each time it runs, while the inner loop will initialize the variable "j" as 0 and increment by +1 each time it runs. In the inner loop, If the piece belongs to "player", check_overall will call the check_individual function and pass in "</a:t>
            </a:r>
            <a:r>
              <a:rPr lang="en-US" sz="1800" dirty="0" err="1"/>
              <a:t>i</a:t>
            </a:r>
            <a:r>
              <a:rPr lang="en-US" sz="1800" dirty="0"/>
              <a:t>," "j," and "current_grid" as arguments. This function will access the item current_grid[</a:t>
            </a:r>
            <a:r>
              <a:rPr lang="en-US" sz="1800" dirty="0" err="1"/>
              <a:t>i</a:t>
            </a:r>
            <a:r>
              <a:rPr lang="en-US" sz="1800" dirty="0"/>
              <a:t>][j] and will determine whether a vertical, horizontal, or diagonal sequence of four pieces of the same owner stems from that position. If it does determine such a sequence, check_individual will return 1 and save it into the "status" variable. Otherwise, check_individual will return 2 and save into "status." As check_overall iterates through all forty-two positions, if "status" is ever 1, the function will return 1 and exit the check_overall function. If "status" never equals 1 after iterating through every position, check_overall will return 2.</a:t>
            </a:r>
          </a:p>
          <a:p>
            <a:pPr marL="0" indent="0">
              <a:buNone/>
            </a:pPr>
            <a:r>
              <a:rPr lang="en-US" sz="1800" dirty="0"/>
              <a:t>3.c.iii: After each player's turn, this function iterates through each item in the array (each position on the game board) to determine if a row of four like-pieces </a:t>
            </a:r>
            <a:br>
              <a:rPr lang="en-US" sz="1800" dirty="0"/>
            </a:br>
            <a:r>
              <a:rPr lang="en-US" sz="1800" dirty="0"/>
              <a:t>stems from it. This contributes to the overall functionality of the program by checking after every player's turn to see if they've won.</a:t>
            </a:r>
          </a:p>
        </p:txBody>
      </p:sp>
      <p:pic>
        <p:nvPicPr>
          <p:cNvPr id="5" name="Picture 4">
            <a:extLst>
              <a:ext uri="{FF2B5EF4-FFF2-40B4-BE49-F238E27FC236}">
                <a16:creationId xmlns:a16="http://schemas.microsoft.com/office/drawing/2014/main" id="{A8C90681-05AD-441B-86C9-AE030B600DF4}"/>
              </a:ext>
            </a:extLst>
          </p:cNvPr>
          <p:cNvPicPr>
            <a:picLocks noChangeAspect="1"/>
          </p:cNvPicPr>
          <p:nvPr/>
        </p:nvPicPr>
        <p:blipFill>
          <a:blip r:embed="rId3"/>
          <a:stretch>
            <a:fillRect/>
          </a:stretch>
        </p:blipFill>
        <p:spPr>
          <a:xfrm>
            <a:off x="0" y="-26183"/>
            <a:ext cx="4152363" cy="2523774"/>
          </a:xfrm>
          <a:prstGeom prst="rect">
            <a:avLst/>
          </a:prstGeom>
        </p:spPr>
      </p:pic>
      <p:pic>
        <p:nvPicPr>
          <p:cNvPr id="9" name="Picture 8">
            <a:extLst>
              <a:ext uri="{FF2B5EF4-FFF2-40B4-BE49-F238E27FC236}">
                <a16:creationId xmlns:a16="http://schemas.microsoft.com/office/drawing/2014/main" id="{8688D62C-5AB3-4370-96F2-FA1CAB3D3F53}"/>
              </a:ext>
            </a:extLst>
          </p:cNvPr>
          <p:cNvPicPr>
            <a:picLocks noChangeAspect="1"/>
          </p:cNvPicPr>
          <p:nvPr/>
        </p:nvPicPr>
        <p:blipFill>
          <a:blip r:embed="rId4"/>
          <a:stretch>
            <a:fillRect/>
          </a:stretch>
        </p:blipFill>
        <p:spPr>
          <a:xfrm>
            <a:off x="7894077" y="-2264"/>
            <a:ext cx="4297923" cy="1771176"/>
          </a:xfrm>
          <a:prstGeom prst="rect">
            <a:avLst/>
          </a:prstGeom>
        </p:spPr>
      </p:pic>
      <p:sp>
        <p:nvSpPr>
          <p:cNvPr id="8" name="TextBox 33">
            <a:extLst>
              <a:ext uri="{FF2B5EF4-FFF2-40B4-BE49-F238E27FC236}">
                <a16:creationId xmlns:a16="http://schemas.microsoft.com/office/drawing/2014/main" id="{E47DA7D3-4651-4FF7-8390-7745468247DC}"/>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117337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F0F7D8-E276-47AA-9952-35E7528D6130}"/>
              </a:ext>
            </a:extLst>
          </p:cNvPr>
          <p:cNvPicPr>
            <a:picLocks noChangeAspect="1"/>
          </p:cNvPicPr>
          <p:nvPr/>
        </p:nvPicPr>
        <p:blipFill>
          <a:blip r:embed="rId3"/>
          <a:stretch>
            <a:fillRect/>
          </a:stretch>
        </p:blipFill>
        <p:spPr>
          <a:xfrm>
            <a:off x="7612556" y="16474"/>
            <a:ext cx="4411876" cy="2667831"/>
          </a:xfrm>
          <a:prstGeom prst="rect">
            <a:avLst/>
          </a:prstGeom>
        </p:spPr>
      </p:pic>
      <p:pic>
        <p:nvPicPr>
          <p:cNvPr id="6" name="Picture 5">
            <a:extLst>
              <a:ext uri="{FF2B5EF4-FFF2-40B4-BE49-F238E27FC236}">
                <a16:creationId xmlns:a16="http://schemas.microsoft.com/office/drawing/2014/main" id="{03ECE240-A8B3-468F-B481-E4B7F8E60826}"/>
              </a:ext>
            </a:extLst>
          </p:cNvPr>
          <p:cNvPicPr>
            <a:picLocks noChangeAspect="1"/>
          </p:cNvPicPr>
          <p:nvPr/>
        </p:nvPicPr>
        <p:blipFill rotWithShape="1">
          <a:blip r:embed="rId4"/>
          <a:srcRect t="2907" b="6465"/>
          <a:stretch/>
        </p:blipFill>
        <p:spPr>
          <a:xfrm>
            <a:off x="-3186" y="16474"/>
            <a:ext cx="2398440" cy="6831476"/>
          </a:xfrm>
          <a:prstGeom prst="rect">
            <a:avLst/>
          </a:prstGeom>
        </p:spPr>
      </p:pic>
      <p:sp>
        <p:nvSpPr>
          <p:cNvPr id="12" name="Content Placeholder 2">
            <a:extLst>
              <a:ext uri="{FF2B5EF4-FFF2-40B4-BE49-F238E27FC236}">
                <a16:creationId xmlns:a16="http://schemas.microsoft.com/office/drawing/2014/main" id="{B0C64F9E-6A98-451B-84D3-7BA6F5634321}"/>
              </a:ext>
            </a:extLst>
          </p:cNvPr>
          <p:cNvSpPr txBox="1">
            <a:spLocks/>
          </p:cNvSpPr>
          <p:nvPr/>
        </p:nvSpPr>
        <p:spPr>
          <a:xfrm>
            <a:off x="7221071" y="3174418"/>
            <a:ext cx="4969302" cy="3659270"/>
          </a:xfrm>
          <a:prstGeom prst="rect">
            <a:avLst/>
          </a:prstGeom>
          <a:ln w="12700">
            <a:solidFill>
              <a:srgbClr val="FF0000"/>
            </a:solidFill>
            <a:prstDash val="dash"/>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includes two program code segments:</a:t>
            </a:r>
          </a:p>
          <a:p>
            <a:pPr marL="539750" lvl="1"/>
            <a:r>
              <a:rPr lang="en-US" sz="2000" dirty="0"/>
              <a:t>one showing a student-developed </a:t>
            </a:r>
            <a:r>
              <a:rPr lang="en-US" sz="2000" b="1" dirty="0"/>
              <a:t>procedure</a:t>
            </a:r>
            <a:r>
              <a:rPr lang="en-US" sz="2000" dirty="0"/>
              <a:t> with at least one </a:t>
            </a:r>
            <a:r>
              <a:rPr lang="en-US" sz="2000" b="1" dirty="0"/>
              <a:t>parameter</a:t>
            </a:r>
            <a:r>
              <a:rPr lang="en-US" sz="2000" dirty="0"/>
              <a:t> that has an </a:t>
            </a:r>
            <a:r>
              <a:rPr lang="en-US" sz="2000" b="1" dirty="0"/>
              <a:t>effect</a:t>
            </a:r>
            <a:r>
              <a:rPr lang="en-US" sz="2000" dirty="0"/>
              <a:t> on the functionality of the procedure.</a:t>
            </a:r>
          </a:p>
          <a:p>
            <a:pPr marL="539750" lvl="1"/>
            <a:r>
              <a:rPr lang="en-US" sz="2000" dirty="0"/>
              <a:t>one showing where the student-developed procedure is being </a:t>
            </a:r>
            <a:r>
              <a:rPr lang="en-US" sz="2000" b="1" dirty="0"/>
              <a:t>called</a:t>
            </a:r>
            <a:r>
              <a:rPr lang="en-US" sz="2000" dirty="0"/>
              <a:t>.</a:t>
            </a:r>
          </a:p>
          <a:p>
            <a:r>
              <a:rPr lang="en-US" sz="2400" dirty="0"/>
              <a:t>describes what the identified procedure </a:t>
            </a:r>
            <a:r>
              <a:rPr lang="en-US" sz="2400" b="1" dirty="0"/>
              <a:t>does</a:t>
            </a:r>
            <a:r>
              <a:rPr lang="en-US" sz="2400" dirty="0"/>
              <a:t> and how it </a:t>
            </a:r>
            <a:r>
              <a:rPr lang="en-US" sz="2400" b="1" dirty="0"/>
              <a:t>contributes to the overall functionality</a:t>
            </a:r>
            <a:r>
              <a:rPr lang="en-US" sz="2400" dirty="0"/>
              <a:t> of the program.</a:t>
            </a:r>
            <a:endParaRPr lang="en-HK" sz="24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613332" y="0"/>
            <a:ext cx="469006" cy="581472"/>
          </a:xfrm>
        </p:spPr>
        <p:txBody>
          <a:bodyPr>
            <a:noAutofit/>
          </a:bodyPr>
          <a:lstStyle/>
          <a:p>
            <a:pPr algn="ctr"/>
            <a:r>
              <a:rPr lang="en-US" b="1" dirty="0"/>
              <a:t>b</a:t>
            </a:r>
            <a:endParaRPr lang="en-HK" b="1" dirty="0"/>
          </a:p>
        </p:txBody>
      </p:sp>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2393136" y="325482"/>
            <a:ext cx="4826701" cy="5302394"/>
          </a:xfrm>
        </p:spPr>
        <p:txBody>
          <a:bodyPr>
            <a:noAutofit/>
          </a:bodyPr>
          <a:lstStyle/>
          <a:p>
            <a:pPr marL="0" indent="0">
              <a:buNone/>
            </a:pPr>
            <a:r>
              <a:rPr lang="en-US" sz="2400" dirty="0"/>
              <a:t>3.c.iii: </a:t>
            </a:r>
          </a:p>
          <a:p>
            <a:pPr marL="0" indent="0">
              <a:buNone/>
            </a:pPr>
            <a:r>
              <a:rPr lang="en-US" sz="2400" dirty="0"/>
              <a:t>The identified procedure above accounts for the difficulty modifier that is accomplished by a parameter that accepts values based on a ask/answer block where one target can change in size or the wait time with specific boundaries to prevent a sprite to be at the edge. This program contributes to the overall functionality of the program because without the program the output:score and output: targetsHit cannot be updated because the two inputs mouse click and difficulty cannot be established.</a:t>
            </a:r>
          </a:p>
        </p:txBody>
      </p:sp>
      <p:sp>
        <p:nvSpPr>
          <p:cNvPr id="9" name="TextBox 33">
            <a:extLst>
              <a:ext uri="{FF2B5EF4-FFF2-40B4-BE49-F238E27FC236}">
                <a16:creationId xmlns:a16="http://schemas.microsoft.com/office/drawing/2014/main" id="{A71DDBFA-639F-4B7D-AB54-2FF1C8E4CB8D}"/>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289288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2332A-A6C0-485A-945E-3EC0499D7542}"/>
              </a:ext>
            </a:extLst>
          </p:cNvPr>
          <p:cNvPicPr>
            <a:picLocks noChangeAspect="1"/>
          </p:cNvPicPr>
          <p:nvPr/>
        </p:nvPicPr>
        <p:blipFill>
          <a:blip r:embed="rId3"/>
          <a:stretch>
            <a:fillRect/>
          </a:stretch>
        </p:blipFill>
        <p:spPr>
          <a:xfrm>
            <a:off x="10629" y="6440"/>
            <a:ext cx="4763360" cy="2165164"/>
          </a:xfrm>
          <a:prstGeom prst="rect">
            <a:avLst/>
          </a:prstGeom>
        </p:spPr>
      </p:pic>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0" y="2425331"/>
            <a:ext cx="8196228" cy="4351320"/>
          </a:xfrm>
        </p:spPr>
        <p:txBody>
          <a:bodyPr>
            <a:noAutofit/>
          </a:bodyPr>
          <a:lstStyle/>
          <a:p>
            <a:pPr marL="0" indent="0">
              <a:buNone/>
            </a:pPr>
            <a:r>
              <a:rPr lang="en-US" sz="2000" dirty="0"/>
              <a:t>3.c.iv: It moves the red ball depending on which mouse key the user inputted through the use of selection. If the user pushes the right key the ball moves to the right a certain amount, if user pushes the left key it moves to the left, if user enters the up key the ball moves up, and if user pushes the down key it moves down. After each time the ball moves, the procedure uses a for loop and if statements to check if the ball is on a coordinate of the walls, or the score items such as the stars, by accessing the lists that these coordinates are located in and by checking if even one of those coordinates matches the balls current coordinates. If the coordinates of the ball matches a coordinate of the wall, the procedure lets the user know that they bumped into a wall and makes them restart with zero points, however if the ball’s coordinates match one of the coordinates of the score items, then it lets the user know that they got some points. It keeps track of these points by appending a number to a list each time the user gets a point. It then multiplies the length of the list by the amount of points of each item, and stores that in a variable which is the user's final score.</a:t>
            </a:r>
          </a:p>
        </p:txBody>
      </p:sp>
      <p:sp>
        <p:nvSpPr>
          <p:cNvPr id="60" name="Content Placeholder 2">
            <a:extLst>
              <a:ext uri="{FF2B5EF4-FFF2-40B4-BE49-F238E27FC236}">
                <a16:creationId xmlns:a16="http://schemas.microsoft.com/office/drawing/2014/main" id="{B3200060-41C8-4AD1-AEED-7A6789F1DF2E}"/>
              </a:ext>
            </a:extLst>
          </p:cNvPr>
          <p:cNvSpPr txBox="1">
            <a:spLocks/>
          </p:cNvSpPr>
          <p:nvPr/>
        </p:nvSpPr>
        <p:spPr>
          <a:xfrm>
            <a:off x="8280982" y="2499576"/>
            <a:ext cx="3746678" cy="3483794"/>
          </a:xfrm>
          <a:prstGeom prst="rect">
            <a:avLst/>
          </a:prstGeom>
          <a:ln w="12700">
            <a:solidFill>
              <a:srgbClr val="FF0000"/>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includes two program code segments:</a:t>
            </a:r>
          </a:p>
          <a:p>
            <a:pPr marL="539750" lvl="1"/>
            <a:r>
              <a:rPr lang="en-US" sz="1600" dirty="0"/>
              <a:t>one showing a student-developed </a:t>
            </a:r>
            <a:r>
              <a:rPr lang="en-US" sz="1600" b="1" dirty="0"/>
              <a:t>procedure</a:t>
            </a:r>
            <a:r>
              <a:rPr lang="en-US" sz="1600" dirty="0"/>
              <a:t> with at least one </a:t>
            </a:r>
            <a:r>
              <a:rPr lang="en-US" sz="1600" b="1" dirty="0"/>
              <a:t>parameter</a:t>
            </a:r>
            <a:r>
              <a:rPr lang="en-US" sz="1600" dirty="0"/>
              <a:t> that has an </a:t>
            </a:r>
            <a:r>
              <a:rPr lang="en-US" sz="1600" b="1" dirty="0"/>
              <a:t>effect</a:t>
            </a:r>
            <a:r>
              <a:rPr lang="en-US" sz="1600" dirty="0"/>
              <a:t> on the functionality of the procedure.</a:t>
            </a:r>
          </a:p>
          <a:p>
            <a:pPr marL="539750" lvl="1"/>
            <a:r>
              <a:rPr lang="en-US" sz="1600" dirty="0"/>
              <a:t>one showing where the student-developed procedure is being </a:t>
            </a:r>
            <a:r>
              <a:rPr lang="en-US" sz="1600" b="1" dirty="0"/>
              <a:t>called</a:t>
            </a:r>
            <a:r>
              <a:rPr lang="en-US" sz="1600" dirty="0"/>
              <a:t>.</a:t>
            </a:r>
          </a:p>
          <a:p>
            <a:r>
              <a:rPr lang="en-US" sz="1800" dirty="0"/>
              <a:t>describes what the identified procedure </a:t>
            </a:r>
            <a:r>
              <a:rPr lang="en-US" sz="1800" b="1" dirty="0"/>
              <a:t>does</a:t>
            </a:r>
            <a:r>
              <a:rPr lang="en-US" sz="1800" dirty="0"/>
              <a:t> and how it </a:t>
            </a:r>
            <a:r>
              <a:rPr lang="en-US" sz="1800" b="1" dirty="0"/>
              <a:t>contributes to the overall functionality</a:t>
            </a:r>
            <a:r>
              <a:rPr lang="en-US" sz="1800" dirty="0"/>
              <a:t> of the program.</a:t>
            </a:r>
            <a:endParaRPr lang="en-HK" sz="1800" dirty="0"/>
          </a:p>
        </p:txBody>
      </p:sp>
      <p:pic>
        <p:nvPicPr>
          <p:cNvPr id="17" name="Picture 16">
            <a:extLst>
              <a:ext uri="{FF2B5EF4-FFF2-40B4-BE49-F238E27FC236}">
                <a16:creationId xmlns:a16="http://schemas.microsoft.com/office/drawing/2014/main" id="{7B903155-D5AF-4FD6-981E-1BE459A0AB4B}"/>
              </a:ext>
            </a:extLst>
          </p:cNvPr>
          <p:cNvPicPr>
            <a:picLocks noChangeAspect="1"/>
          </p:cNvPicPr>
          <p:nvPr/>
        </p:nvPicPr>
        <p:blipFill>
          <a:blip r:embed="rId4"/>
          <a:stretch>
            <a:fillRect/>
          </a:stretch>
        </p:blipFill>
        <p:spPr>
          <a:xfrm>
            <a:off x="5846250" y="7104"/>
            <a:ext cx="6345750" cy="2124305"/>
          </a:xfrm>
          <a:prstGeom prst="rect">
            <a:avLst/>
          </a:prstGeom>
        </p:spPr>
      </p:pic>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074359" y="0"/>
            <a:ext cx="469006" cy="581472"/>
          </a:xfrm>
        </p:spPr>
        <p:txBody>
          <a:bodyPr>
            <a:noAutofit/>
          </a:bodyPr>
          <a:lstStyle/>
          <a:p>
            <a:pPr algn="ctr"/>
            <a:r>
              <a:rPr lang="en-US" b="1" dirty="0"/>
              <a:t>c</a:t>
            </a:r>
            <a:endParaRPr lang="en-HK" b="1" dirty="0"/>
          </a:p>
        </p:txBody>
      </p:sp>
      <p:sp>
        <p:nvSpPr>
          <p:cNvPr id="8" name="TextBox 33">
            <a:extLst>
              <a:ext uri="{FF2B5EF4-FFF2-40B4-BE49-F238E27FC236}">
                <a16:creationId xmlns:a16="http://schemas.microsoft.com/office/drawing/2014/main" id="{086198E0-EEA6-41B0-BDE2-66F6B9ADC339}"/>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127818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27681B-979C-4EAE-B20B-CC389BCB6D0F}"/>
              </a:ext>
            </a:extLst>
          </p:cNvPr>
          <p:cNvPicPr>
            <a:picLocks noChangeAspect="1"/>
          </p:cNvPicPr>
          <p:nvPr/>
        </p:nvPicPr>
        <p:blipFill>
          <a:blip r:embed="rId3"/>
          <a:stretch>
            <a:fillRect/>
          </a:stretch>
        </p:blipFill>
        <p:spPr>
          <a:xfrm>
            <a:off x="5604931" y="11445"/>
            <a:ext cx="6577996" cy="1288068"/>
          </a:xfrm>
          <a:prstGeom prst="rect">
            <a:avLst/>
          </a:prstGeom>
        </p:spPr>
      </p:pic>
      <p:pic>
        <p:nvPicPr>
          <p:cNvPr id="4" name="Picture 3">
            <a:extLst>
              <a:ext uri="{FF2B5EF4-FFF2-40B4-BE49-F238E27FC236}">
                <a16:creationId xmlns:a16="http://schemas.microsoft.com/office/drawing/2014/main" id="{70325EA8-9466-4AF7-BF06-BC955EEE4AE8}"/>
              </a:ext>
            </a:extLst>
          </p:cNvPr>
          <p:cNvPicPr>
            <a:picLocks noChangeAspect="1"/>
          </p:cNvPicPr>
          <p:nvPr/>
        </p:nvPicPr>
        <p:blipFill>
          <a:blip r:embed="rId4"/>
          <a:stretch>
            <a:fillRect/>
          </a:stretch>
        </p:blipFill>
        <p:spPr>
          <a:xfrm>
            <a:off x="-3467" y="27004"/>
            <a:ext cx="5174672" cy="1634107"/>
          </a:xfrm>
          <a:prstGeom prst="rect">
            <a:avLst/>
          </a:prstGeom>
        </p:spPr>
      </p:pic>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1" y="2451087"/>
            <a:ext cx="6292054" cy="3432002"/>
          </a:xfrm>
        </p:spPr>
        <p:txBody>
          <a:bodyPr>
            <a:noAutofit/>
          </a:bodyPr>
          <a:lstStyle/>
          <a:p>
            <a:pPr marL="0" indent="0">
              <a:buNone/>
            </a:pPr>
            <a:r>
              <a:rPr lang="en-US" sz="2400" dirty="0"/>
              <a:t>3.c.iii. In the function pictured above, the code is using the input of the user's age and genre choice to from there, randomly select what three movies the user will be suggested. Without this function in the program, the user's genre and age would not be implemented into the overall decision of what list to pull movies from. But with it, the user is able to receive age-appropriate and correct genre movie suggestions.</a:t>
            </a:r>
          </a:p>
        </p:txBody>
      </p:sp>
      <p:sp>
        <p:nvSpPr>
          <p:cNvPr id="60" name="Content Placeholder 2">
            <a:extLst>
              <a:ext uri="{FF2B5EF4-FFF2-40B4-BE49-F238E27FC236}">
                <a16:creationId xmlns:a16="http://schemas.microsoft.com/office/drawing/2014/main" id="{B3200060-41C8-4AD1-AEED-7A6789F1DF2E}"/>
              </a:ext>
            </a:extLst>
          </p:cNvPr>
          <p:cNvSpPr txBox="1">
            <a:spLocks/>
          </p:cNvSpPr>
          <p:nvPr/>
        </p:nvSpPr>
        <p:spPr>
          <a:xfrm>
            <a:off x="6463865" y="2499576"/>
            <a:ext cx="5563796" cy="3143145"/>
          </a:xfrm>
          <a:prstGeom prst="rect">
            <a:avLst/>
          </a:prstGeom>
          <a:ln w="12700">
            <a:solidFill>
              <a:srgbClr val="FF0000"/>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includes two program code segments:</a:t>
            </a:r>
          </a:p>
          <a:p>
            <a:pPr marL="539750" lvl="1"/>
            <a:r>
              <a:rPr lang="en-US" sz="2000" dirty="0"/>
              <a:t>one showing a student-developed </a:t>
            </a:r>
            <a:r>
              <a:rPr lang="en-US" sz="2000" b="1" dirty="0"/>
              <a:t>procedure</a:t>
            </a:r>
            <a:r>
              <a:rPr lang="en-US" sz="2000" dirty="0"/>
              <a:t> with at least one </a:t>
            </a:r>
            <a:r>
              <a:rPr lang="en-US" sz="2000" b="1" dirty="0"/>
              <a:t>parameter</a:t>
            </a:r>
            <a:r>
              <a:rPr lang="en-US" sz="2000" dirty="0"/>
              <a:t> that has an </a:t>
            </a:r>
            <a:r>
              <a:rPr lang="en-US" sz="2000" b="1" dirty="0"/>
              <a:t>effect</a:t>
            </a:r>
            <a:r>
              <a:rPr lang="en-US" sz="2000" dirty="0"/>
              <a:t> on the functionality of the procedure.</a:t>
            </a:r>
          </a:p>
          <a:p>
            <a:pPr marL="539750" lvl="1"/>
            <a:r>
              <a:rPr lang="en-US" sz="2000" dirty="0"/>
              <a:t>one showing where the student-developed procedure is being </a:t>
            </a:r>
            <a:r>
              <a:rPr lang="en-US" sz="2000" b="1" dirty="0"/>
              <a:t>called</a:t>
            </a:r>
            <a:r>
              <a:rPr lang="en-US" sz="2000" dirty="0"/>
              <a:t>.</a:t>
            </a:r>
          </a:p>
          <a:p>
            <a:r>
              <a:rPr lang="en-US" sz="2400" dirty="0"/>
              <a:t>describes what the identified procedure </a:t>
            </a:r>
            <a:r>
              <a:rPr lang="en-US" sz="2400" b="1" dirty="0"/>
              <a:t>does</a:t>
            </a:r>
            <a:r>
              <a:rPr lang="en-US" sz="2400" dirty="0"/>
              <a:t> and how it </a:t>
            </a:r>
            <a:r>
              <a:rPr lang="en-US" sz="2400" b="1" dirty="0"/>
              <a:t>contributes to the overall functionality</a:t>
            </a:r>
            <a:r>
              <a:rPr lang="en-US" sz="2400" dirty="0"/>
              <a:t> of the program.</a:t>
            </a:r>
            <a:endParaRPr lang="en-HK" sz="24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4756332" y="-4719"/>
            <a:ext cx="469006" cy="581472"/>
          </a:xfrm>
        </p:spPr>
        <p:txBody>
          <a:bodyPr>
            <a:noAutofit/>
          </a:bodyPr>
          <a:lstStyle/>
          <a:p>
            <a:pPr algn="ctr"/>
            <a:r>
              <a:rPr lang="en-US" b="1" dirty="0"/>
              <a:t>d</a:t>
            </a:r>
            <a:endParaRPr lang="en-HK" b="1" dirty="0"/>
          </a:p>
        </p:txBody>
      </p:sp>
      <p:sp>
        <p:nvSpPr>
          <p:cNvPr id="8" name="TextBox 33">
            <a:extLst>
              <a:ext uri="{FF2B5EF4-FFF2-40B4-BE49-F238E27FC236}">
                <a16:creationId xmlns:a16="http://schemas.microsoft.com/office/drawing/2014/main" id="{FF9A10A1-57D5-4297-BF12-6310B2C40FA0}"/>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294190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2031</Words>
  <Application>Microsoft Office PowerPoint</Application>
  <PresentationFormat>Widescreen</PresentationFormat>
  <Paragraphs>116</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Segoe UI Emoji</vt:lpstr>
      <vt:lpstr>Segoe UI Symbol</vt:lpstr>
      <vt:lpstr>Office Theme</vt:lpstr>
      <vt:lpstr>Create Performance Task</vt:lpstr>
      <vt:lpstr>Instructions</vt:lpstr>
      <vt:lpstr>Scoring Criteria</vt:lpstr>
      <vt:lpstr>Decision Rules</vt:lpstr>
      <vt:lpstr>Important Note</vt:lpstr>
      <vt:lpstr>a</vt:lpstr>
      <vt:lpstr>b</vt:lpstr>
      <vt:lpstr>c</vt:lpstr>
      <vt:lpstr>d</vt:lpstr>
      <vt:lpstr>e</vt:lpstr>
      <vt:lpstr>f</vt:lpstr>
      <vt:lpstr>g</vt:lpstr>
      <vt:lpstr>h</vt:lpstr>
      <vt:lpstr>i</vt:lpstr>
      <vt:lpstr>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Performance Task</dc:title>
  <dc:creator>Neill Mark Lee</dc:creator>
  <cp:lastModifiedBy>Neill Mark Lee</cp:lastModifiedBy>
  <cp:revision>70</cp:revision>
  <cp:lastPrinted>2022-01-28T08:08:48Z</cp:lastPrinted>
  <dcterms:created xsi:type="dcterms:W3CDTF">2022-01-27T03:20:31Z</dcterms:created>
  <dcterms:modified xsi:type="dcterms:W3CDTF">2022-02-27T07:41:04Z</dcterms:modified>
</cp:coreProperties>
</file>